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jp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60020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82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2523744" y="0"/>
            <a:ext cx="6620256" cy="140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600200" y="381000"/>
            <a:ext cx="7543800" cy="76200"/>
          </a:xfrm>
          <a:custGeom>
            <a:avLst/>
            <a:gdLst/>
            <a:ahLst/>
            <a:cxnLst/>
            <a:rect l="l" t="t" r="r" b="b"/>
            <a:pathLst>
              <a:path w="7543800" h="76200">
                <a:moveTo>
                  <a:pt x="0" y="76200"/>
                </a:moveTo>
                <a:lnTo>
                  <a:pt x="7543800" y="76200"/>
                </a:lnTo>
                <a:lnTo>
                  <a:pt x="75438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46304" y="1975104"/>
            <a:ext cx="6864350" cy="4883150"/>
          </a:xfrm>
          <a:custGeom>
            <a:avLst/>
            <a:gdLst/>
            <a:ahLst/>
            <a:cxnLst/>
            <a:rect l="l" t="t" r="r" b="b"/>
            <a:pathLst>
              <a:path w="6864350" h="4883150">
                <a:moveTo>
                  <a:pt x="6864096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4882896"/>
                </a:lnTo>
                <a:lnTo>
                  <a:pt x="15240" y="4882896"/>
                </a:lnTo>
                <a:lnTo>
                  <a:pt x="15240" y="15240"/>
                </a:lnTo>
                <a:lnTo>
                  <a:pt x="6096" y="15240"/>
                </a:lnTo>
                <a:lnTo>
                  <a:pt x="15240" y="6096"/>
                </a:lnTo>
                <a:lnTo>
                  <a:pt x="6864096" y="6096"/>
                </a:lnTo>
                <a:lnTo>
                  <a:pt x="6864096" y="0"/>
                </a:lnTo>
                <a:close/>
              </a:path>
              <a:path w="6864350" h="4883150">
                <a:moveTo>
                  <a:pt x="15240" y="6096"/>
                </a:moveTo>
                <a:lnTo>
                  <a:pt x="6096" y="15240"/>
                </a:lnTo>
                <a:lnTo>
                  <a:pt x="15240" y="15240"/>
                </a:lnTo>
                <a:lnTo>
                  <a:pt x="15240" y="6096"/>
                </a:lnTo>
                <a:close/>
              </a:path>
              <a:path w="6864350" h="4883150">
                <a:moveTo>
                  <a:pt x="6864096" y="6096"/>
                </a:moveTo>
                <a:lnTo>
                  <a:pt x="15240" y="6096"/>
                </a:lnTo>
                <a:lnTo>
                  <a:pt x="15240" y="15240"/>
                </a:lnTo>
                <a:lnTo>
                  <a:pt x="6864096" y="15240"/>
                </a:lnTo>
                <a:lnTo>
                  <a:pt x="6864096" y="6096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664463" y="1892807"/>
            <a:ext cx="155448" cy="155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664463" y="1892807"/>
            <a:ext cx="155448" cy="155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502663" y="1892807"/>
            <a:ext cx="155448" cy="155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1502663" y="1892807"/>
            <a:ext cx="155448" cy="155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2340864" y="1892807"/>
            <a:ext cx="155448" cy="155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2340864" y="1892807"/>
            <a:ext cx="155448" cy="155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3179064" y="1892807"/>
            <a:ext cx="155448" cy="155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3179064" y="1892807"/>
            <a:ext cx="155448" cy="155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0" y="2286000"/>
            <a:ext cx="9144000" cy="457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8776" y="258428"/>
            <a:ext cx="8258175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FF000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34913" y="3972748"/>
            <a:ext cx="4674172" cy="11963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5"/>
              <a:t>Prof S S </a:t>
            </a:r>
            <a:r>
              <a:rPr dirty="0" spc="-30"/>
              <a:t>Jahagirdar,</a:t>
            </a:r>
            <a:r>
              <a:rPr dirty="0" spc="35"/>
              <a:t> </a:t>
            </a:r>
            <a:r>
              <a:rPr dirty="0" spc="-10"/>
              <a:t>NKOCET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254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5"/>
              <a:t>Prof S S </a:t>
            </a:r>
            <a:r>
              <a:rPr dirty="0" spc="-30"/>
              <a:t>Jahagirdar,</a:t>
            </a:r>
            <a:r>
              <a:rPr dirty="0" spc="35"/>
              <a:t> </a:t>
            </a:r>
            <a:r>
              <a:rPr dirty="0" spc="-10"/>
              <a:t>NKOCET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254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5"/>
              <a:t>Prof S S </a:t>
            </a:r>
            <a:r>
              <a:rPr dirty="0" spc="-30"/>
              <a:t>Jahagirdar,</a:t>
            </a:r>
            <a:r>
              <a:rPr dirty="0" spc="35"/>
              <a:t> </a:t>
            </a:r>
            <a:r>
              <a:rPr dirty="0" spc="-10"/>
              <a:t>NKOCET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254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5"/>
              <a:t>Prof S S </a:t>
            </a:r>
            <a:r>
              <a:rPr dirty="0" spc="-30"/>
              <a:t>Jahagirdar,</a:t>
            </a:r>
            <a:r>
              <a:rPr dirty="0" spc="35"/>
              <a:t> </a:t>
            </a:r>
            <a:r>
              <a:rPr dirty="0" spc="-10"/>
              <a:t>NKOCET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254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5"/>
              <a:t>Prof S S </a:t>
            </a:r>
            <a:r>
              <a:rPr dirty="0" spc="-30"/>
              <a:t>Jahagirdar,</a:t>
            </a:r>
            <a:r>
              <a:rPr dirty="0" spc="35"/>
              <a:t> </a:t>
            </a:r>
            <a:r>
              <a:rPr dirty="0" spc="-10"/>
              <a:t>NKOCET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254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jp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60020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82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2523744" y="0"/>
            <a:ext cx="6620256" cy="1402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600200" y="381000"/>
            <a:ext cx="7543800" cy="76200"/>
          </a:xfrm>
          <a:custGeom>
            <a:avLst/>
            <a:gdLst/>
            <a:ahLst/>
            <a:cxnLst/>
            <a:rect l="l" t="t" r="r" b="b"/>
            <a:pathLst>
              <a:path w="7543800" h="76200">
                <a:moveTo>
                  <a:pt x="0" y="76200"/>
                </a:moveTo>
                <a:lnTo>
                  <a:pt x="7543800" y="76200"/>
                </a:lnTo>
                <a:lnTo>
                  <a:pt x="75438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46304" y="1975104"/>
            <a:ext cx="6864350" cy="4883150"/>
          </a:xfrm>
          <a:custGeom>
            <a:avLst/>
            <a:gdLst/>
            <a:ahLst/>
            <a:cxnLst/>
            <a:rect l="l" t="t" r="r" b="b"/>
            <a:pathLst>
              <a:path w="6864350" h="4883150">
                <a:moveTo>
                  <a:pt x="6864096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4882896"/>
                </a:lnTo>
                <a:lnTo>
                  <a:pt x="15240" y="4882896"/>
                </a:lnTo>
                <a:lnTo>
                  <a:pt x="15240" y="15240"/>
                </a:lnTo>
                <a:lnTo>
                  <a:pt x="6096" y="15240"/>
                </a:lnTo>
                <a:lnTo>
                  <a:pt x="15240" y="6096"/>
                </a:lnTo>
                <a:lnTo>
                  <a:pt x="6864096" y="6096"/>
                </a:lnTo>
                <a:lnTo>
                  <a:pt x="6864096" y="0"/>
                </a:lnTo>
                <a:close/>
              </a:path>
              <a:path w="6864350" h="4883150">
                <a:moveTo>
                  <a:pt x="15240" y="6096"/>
                </a:moveTo>
                <a:lnTo>
                  <a:pt x="6096" y="15240"/>
                </a:lnTo>
                <a:lnTo>
                  <a:pt x="15240" y="15240"/>
                </a:lnTo>
                <a:lnTo>
                  <a:pt x="15240" y="6096"/>
                </a:lnTo>
                <a:close/>
              </a:path>
              <a:path w="6864350" h="4883150">
                <a:moveTo>
                  <a:pt x="6864096" y="6096"/>
                </a:moveTo>
                <a:lnTo>
                  <a:pt x="15240" y="6096"/>
                </a:lnTo>
                <a:lnTo>
                  <a:pt x="15240" y="15240"/>
                </a:lnTo>
                <a:lnTo>
                  <a:pt x="6864096" y="15240"/>
                </a:lnTo>
                <a:lnTo>
                  <a:pt x="6864096" y="6096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664463" y="1892807"/>
            <a:ext cx="155448" cy="1554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664463" y="1892807"/>
            <a:ext cx="155448" cy="1554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502663" y="1892807"/>
            <a:ext cx="155448" cy="1554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1502663" y="1892807"/>
            <a:ext cx="155448" cy="1554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2340864" y="1892807"/>
            <a:ext cx="155448" cy="1554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2340864" y="1892807"/>
            <a:ext cx="155448" cy="1554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3179064" y="1892807"/>
            <a:ext cx="155448" cy="1554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527" y="-70599"/>
            <a:ext cx="8371205" cy="530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1325524"/>
            <a:ext cx="8986520" cy="2329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288210" y="6586048"/>
            <a:ext cx="2259329" cy="239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5"/>
              <a:t>Prof S S </a:t>
            </a:r>
            <a:r>
              <a:rPr dirty="0" spc="-30"/>
              <a:t>Jahagirdar,</a:t>
            </a:r>
            <a:r>
              <a:rPr dirty="0" spc="35"/>
              <a:t> </a:t>
            </a:r>
            <a:r>
              <a:rPr dirty="0" spc="-10"/>
              <a:t>NKOCET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993875" y="6586048"/>
            <a:ext cx="244475" cy="239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254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.png"/><Relationship Id="rId11" Type="http://schemas.openxmlformats.org/officeDocument/2006/relationships/image" Target="../media/image13.jpg"/><Relationship Id="rId12" Type="http://schemas.openxmlformats.org/officeDocument/2006/relationships/image" Target="../media/image1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21.jpg"/><Relationship Id="rId4" Type="http://schemas.openxmlformats.org/officeDocument/2006/relationships/image" Target="../media/image22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23.jpg"/><Relationship Id="rId4" Type="http://schemas.openxmlformats.org/officeDocument/2006/relationships/image" Target="../media/image24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28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9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30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31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32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3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17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18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1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2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95600" cy="859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859536"/>
            <a:ext cx="2045086" cy="859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719072"/>
            <a:ext cx="1498570" cy="859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2578607"/>
            <a:ext cx="1137952" cy="8595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3438144"/>
            <a:ext cx="911425" cy="8595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4297679"/>
            <a:ext cx="781202" cy="859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5157215"/>
            <a:ext cx="771144" cy="8595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6016752"/>
            <a:ext cx="920496" cy="8412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60020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82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523744" y="0"/>
            <a:ext cx="6620256" cy="1402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600200" y="381000"/>
            <a:ext cx="7543800" cy="76200"/>
          </a:xfrm>
          <a:custGeom>
            <a:avLst/>
            <a:gdLst/>
            <a:ahLst/>
            <a:cxnLst/>
            <a:rect l="l" t="t" r="r" b="b"/>
            <a:pathLst>
              <a:path w="7543800" h="76200">
                <a:moveTo>
                  <a:pt x="0" y="76200"/>
                </a:moveTo>
                <a:lnTo>
                  <a:pt x="7543800" y="76200"/>
                </a:lnTo>
                <a:lnTo>
                  <a:pt x="75438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3669791"/>
            <a:ext cx="5782310" cy="0"/>
          </a:xfrm>
          <a:custGeom>
            <a:avLst/>
            <a:gdLst/>
            <a:ahLst/>
            <a:cxnLst/>
            <a:rect l="l" t="t" r="r" b="b"/>
            <a:pathLst>
              <a:path w="5782310" h="0">
                <a:moveTo>
                  <a:pt x="0" y="0"/>
                </a:moveTo>
                <a:lnTo>
                  <a:pt x="5782056" y="0"/>
                </a:lnTo>
              </a:path>
            </a:pathLst>
          </a:custGeom>
          <a:ln w="12192">
            <a:solidFill>
              <a:srgbClr val="00CC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520952" y="3578352"/>
            <a:ext cx="155447" cy="1554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520952" y="3578352"/>
            <a:ext cx="155447" cy="1554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359151" y="3578352"/>
            <a:ext cx="155448" cy="1554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359151" y="3578352"/>
            <a:ext cx="155448" cy="1554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197351" y="3578352"/>
            <a:ext cx="155448" cy="1554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197351" y="3578352"/>
            <a:ext cx="155448" cy="1554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035552" y="3578352"/>
            <a:ext cx="155448" cy="1554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035552" y="3578352"/>
            <a:ext cx="155448" cy="1554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977924" y="1127456"/>
            <a:ext cx="7189470" cy="20358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dirty="0" sz="4400" spc="-10">
                <a:latin typeface="Tahoma"/>
                <a:cs typeface="Tahoma"/>
              </a:rPr>
              <a:t>L-14</a:t>
            </a:r>
            <a:endParaRPr sz="4400">
              <a:latin typeface="Tahoma"/>
              <a:cs typeface="Tahoma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4400" spc="-5">
                <a:latin typeface="Tahoma"/>
                <a:cs typeface="Tahoma"/>
              </a:rPr>
              <a:t>Types </a:t>
            </a:r>
            <a:r>
              <a:rPr dirty="0" sz="4400" spc="-15">
                <a:latin typeface="Tahoma"/>
                <a:cs typeface="Tahoma"/>
              </a:rPr>
              <a:t>of </a:t>
            </a:r>
            <a:r>
              <a:rPr dirty="0" sz="4400" spc="-5">
                <a:latin typeface="Tahoma"/>
                <a:cs typeface="Tahoma"/>
              </a:rPr>
              <a:t>inversions and </a:t>
            </a:r>
            <a:r>
              <a:rPr dirty="0" sz="4400" spc="-10">
                <a:latin typeface="Tahoma"/>
                <a:cs typeface="Tahoma"/>
              </a:rPr>
              <a:t>wind  velocity profile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5"/>
              <a:t>Prof S S </a:t>
            </a:r>
            <a:r>
              <a:rPr dirty="0" spc="-30"/>
              <a:t>Jahagirdar,</a:t>
            </a:r>
            <a:r>
              <a:rPr dirty="0" spc="35"/>
              <a:t> </a:t>
            </a:r>
            <a:r>
              <a:rPr dirty="0" spc="-10"/>
              <a:t>NKOCET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104160" y="6586048"/>
            <a:ext cx="121920" cy="2393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dirty="0" sz="1400" spc="-5">
                <a:latin typeface="Tahoma"/>
                <a:cs typeface="Tahoma"/>
              </a:rPr>
              <a:t>4</a:t>
            </a:fld>
            <a:endParaRPr sz="1400">
              <a:latin typeface="Tahoma"/>
              <a:cs typeface="Tahoma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33830" marR="5080" indent="-1118870">
              <a:lnSpc>
                <a:spcPct val="120000"/>
              </a:lnSpc>
              <a:spcBef>
                <a:spcPts val="100"/>
              </a:spcBef>
            </a:pPr>
            <a:r>
              <a:rPr dirty="0" spc="-5"/>
              <a:t>Air </a:t>
            </a:r>
            <a:r>
              <a:rPr dirty="0" spc="-10"/>
              <a:t>Pollution </a:t>
            </a:r>
            <a:r>
              <a:rPr dirty="0" spc="-5"/>
              <a:t>and </a:t>
            </a:r>
            <a:r>
              <a:rPr dirty="0" spc="-10"/>
              <a:t>Control  (Elective-</a:t>
            </a:r>
            <a:r>
              <a:rPr dirty="0" spc="60"/>
              <a:t> </a:t>
            </a:r>
            <a:r>
              <a:rPr dirty="0" spc="-10"/>
              <a:t>I)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9064" y="1892807"/>
            <a:ext cx="155448" cy="155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06955" y="246532"/>
            <a:ext cx="552577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1. </a:t>
            </a:r>
            <a:r>
              <a:rPr dirty="0" sz="3600" spc="-5"/>
              <a:t>Subsidence</a:t>
            </a:r>
            <a:r>
              <a:rPr dirty="0" sz="3600" spc="-110"/>
              <a:t> </a:t>
            </a:r>
            <a:r>
              <a:rPr dirty="0" sz="3600" spc="-5"/>
              <a:t>Inversion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8916" y="696030"/>
            <a:ext cx="8767445" cy="4610100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869"/>
              </a:spcBef>
              <a:buClr>
                <a:srgbClr val="FF63B1"/>
              </a:buClr>
              <a:buChar char="•"/>
              <a:tabLst>
                <a:tab pos="356870" algn="l"/>
              </a:tabLst>
            </a:pPr>
            <a:r>
              <a:rPr dirty="0" sz="3200" spc="-10">
                <a:latin typeface="Tahoma"/>
                <a:cs typeface="Tahoma"/>
              </a:rPr>
              <a:t>Occurs high </a:t>
            </a:r>
            <a:r>
              <a:rPr dirty="0" sz="3200" spc="-5">
                <a:latin typeface="Tahoma"/>
                <a:cs typeface="Tahoma"/>
              </a:rPr>
              <a:t>above </a:t>
            </a:r>
            <a:r>
              <a:rPr dirty="0" sz="3200" spc="-15">
                <a:latin typeface="Tahoma"/>
                <a:cs typeface="Tahoma"/>
              </a:rPr>
              <a:t>emission</a:t>
            </a:r>
            <a:r>
              <a:rPr dirty="0" sz="3200" spc="170">
                <a:latin typeface="Tahoma"/>
                <a:cs typeface="Tahoma"/>
              </a:rPr>
              <a:t> </a:t>
            </a:r>
            <a:r>
              <a:rPr dirty="0" sz="3200" spc="-10">
                <a:latin typeface="Tahoma"/>
                <a:cs typeface="Tahoma"/>
              </a:rPr>
              <a:t>sources.</a:t>
            </a:r>
            <a:endParaRPr sz="3200">
              <a:latin typeface="Tahoma"/>
              <a:cs typeface="Tahoma"/>
            </a:endParaRP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Clr>
                <a:srgbClr val="FF63B1"/>
              </a:buClr>
              <a:buChar char="•"/>
              <a:tabLst>
                <a:tab pos="356870" algn="l"/>
              </a:tabLst>
            </a:pPr>
            <a:r>
              <a:rPr dirty="0" sz="3200" spc="-10">
                <a:latin typeface="Tahoma"/>
                <a:cs typeface="Tahoma"/>
              </a:rPr>
              <a:t>Associated with high-pressure</a:t>
            </a:r>
            <a:r>
              <a:rPr dirty="0" sz="3200" spc="200">
                <a:latin typeface="Tahoma"/>
                <a:cs typeface="Tahoma"/>
              </a:rPr>
              <a:t> </a:t>
            </a:r>
            <a:r>
              <a:rPr dirty="0" sz="3200" spc="-15">
                <a:latin typeface="Tahoma"/>
                <a:cs typeface="Tahoma"/>
              </a:rPr>
              <a:t>systems</a:t>
            </a:r>
            <a:endParaRPr sz="3200">
              <a:latin typeface="Tahoma"/>
              <a:cs typeface="Tahoma"/>
            </a:endParaRPr>
          </a:p>
          <a:p>
            <a:pPr marL="356870" indent="-344170">
              <a:lnSpc>
                <a:spcPct val="100000"/>
              </a:lnSpc>
              <a:spcBef>
                <a:spcPts val="765"/>
              </a:spcBef>
              <a:buClr>
                <a:srgbClr val="FF63B1"/>
              </a:buClr>
              <a:buChar char="•"/>
              <a:tabLst>
                <a:tab pos="356870" algn="l"/>
              </a:tabLst>
            </a:pPr>
            <a:r>
              <a:rPr dirty="0" sz="3200" spc="-10">
                <a:latin typeface="Tahoma"/>
                <a:cs typeface="Tahoma"/>
              </a:rPr>
              <a:t>Inversion layer </a:t>
            </a:r>
            <a:r>
              <a:rPr dirty="0" sz="3200" spc="-5">
                <a:latin typeface="Tahoma"/>
                <a:cs typeface="Tahoma"/>
              </a:rPr>
              <a:t>is </a:t>
            </a:r>
            <a:r>
              <a:rPr dirty="0" sz="3200" spc="-10">
                <a:latin typeface="Tahoma"/>
                <a:cs typeface="Tahoma"/>
              </a:rPr>
              <a:t>formed</a:t>
            </a:r>
            <a:r>
              <a:rPr dirty="0" sz="3200" spc="150">
                <a:latin typeface="Tahoma"/>
                <a:cs typeface="Tahoma"/>
              </a:rPr>
              <a:t> </a:t>
            </a:r>
            <a:r>
              <a:rPr dirty="0" sz="3200" spc="-10">
                <a:latin typeface="Tahoma"/>
                <a:cs typeface="Tahoma"/>
              </a:rPr>
              <a:t>aloft</a:t>
            </a:r>
            <a:endParaRPr sz="3200">
              <a:latin typeface="Tahoma"/>
              <a:cs typeface="Tahoma"/>
            </a:endParaRP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Clr>
                <a:srgbClr val="FF63B1"/>
              </a:buClr>
              <a:buChar char="•"/>
              <a:tabLst>
                <a:tab pos="356870" algn="l"/>
              </a:tabLst>
            </a:pPr>
            <a:r>
              <a:rPr dirty="0" sz="3200" spc="-5">
                <a:latin typeface="Tahoma"/>
                <a:cs typeface="Tahoma"/>
              </a:rPr>
              <a:t>Covers </a:t>
            </a:r>
            <a:r>
              <a:rPr dirty="0" sz="3200" spc="-10">
                <a:latin typeface="Tahoma"/>
                <a:cs typeface="Tahoma"/>
              </a:rPr>
              <a:t>hundreds </a:t>
            </a:r>
            <a:r>
              <a:rPr dirty="0" sz="3200" spc="-5">
                <a:latin typeface="Tahoma"/>
                <a:cs typeface="Tahoma"/>
              </a:rPr>
              <a:t>of </a:t>
            </a:r>
            <a:r>
              <a:rPr dirty="0" sz="3200" spc="-10">
                <a:latin typeface="Tahoma"/>
                <a:cs typeface="Tahoma"/>
              </a:rPr>
              <a:t>thousands </a:t>
            </a:r>
            <a:r>
              <a:rPr dirty="0" sz="3200" spc="-5">
                <a:latin typeface="Tahoma"/>
                <a:cs typeface="Tahoma"/>
              </a:rPr>
              <a:t>of </a:t>
            </a:r>
            <a:r>
              <a:rPr dirty="0" sz="3200" spc="-10">
                <a:latin typeface="Tahoma"/>
                <a:cs typeface="Tahoma"/>
              </a:rPr>
              <a:t>square</a:t>
            </a:r>
            <a:r>
              <a:rPr dirty="0" sz="3200" spc="185">
                <a:latin typeface="Tahoma"/>
                <a:cs typeface="Tahoma"/>
              </a:rPr>
              <a:t> </a:t>
            </a:r>
            <a:r>
              <a:rPr dirty="0" sz="3200" spc="-10">
                <a:latin typeface="Tahoma"/>
                <a:cs typeface="Tahoma"/>
              </a:rPr>
              <a:t>kms</a:t>
            </a:r>
            <a:endParaRPr sz="3200">
              <a:latin typeface="Tahoma"/>
              <a:cs typeface="Tahoma"/>
            </a:endParaRP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Clr>
                <a:srgbClr val="FF63B1"/>
              </a:buClr>
              <a:buChar char="•"/>
              <a:tabLst>
                <a:tab pos="356870" algn="l"/>
              </a:tabLst>
            </a:pPr>
            <a:r>
              <a:rPr dirty="0" sz="3200" spc="-15">
                <a:latin typeface="Tahoma"/>
                <a:cs typeface="Tahoma"/>
              </a:rPr>
              <a:t>contribute </a:t>
            </a:r>
            <a:r>
              <a:rPr dirty="0" sz="3200" spc="-10">
                <a:latin typeface="Tahoma"/>
                <a:cs typeface="Tahoma"/>
              </a:rPr>
              <a:t>to long term </a:t>
            </a:r>
            <a:r>
              <a:rPr dirty="0" sz="3200" spc="-5">
                <a:latin typeface="Tahoma"/>
                <a:cs typeface="Tahoma"/>
              </a:rPr>
              <a:t>air </a:t>
            </a:r>
            <a:r>
              <a:rPr dirty="0" sz="3200" spc="-10">
                <a:latin typeface="Tahoma"/>
                <a:cs typeface="Tahoma"/>
              </a:rPr>
              <a:t>pollution</a:t>
            </a:r>
            <a:r>
              <a:rPr dirty="0" sz="3200" spc="290">
                <a:latin typeface="Tahoma"/>
                <a:cs typeface="Tahoma"/>
              </a:rPr>
              <a:t> </a:t>
            </a:r>
            <a:r>
              <a:rPr dirty="0" sz="3200" spc="-5">
                <a:latin typeface="Tahoma"/>
                <a:cs typeface="Tahoma"/>
              </a:rPr>
              <a:t>problems.</a:t>
            </a:r>
            <a:endParaRPr sz="3200">
              <a:latin typeface="Tahoma"/>
              <a:cs typeface="Tahoma"/>
            </a:endParaRPr>
          </a:p>
          <a:p>
            <a:pPr marL="356870" marR="5080" indent="-344170">
              <a:lnSpc>
                <a:spcPct val="100000"/>
              </a:lnSpc>
              <a:spcBef>
                <a:spcPts val="765"/>
              </a:spcBef>
              <a:buClr>
                <a:srgbClr val="FF63B1"/>
              </a:buClr>
              <a:buChar char="•"/>
              <a:tabLst>
                <a:tab pos="356870" algn="l"/>
              </a:tabLst>
            </a:pPr>
            <a:r>
              <a:rPr dirty="0" sz="3200" spc="-15">
                <a:latin typeface="Tahoma"/>
                <a:cs typeface="Tahoma"/>
              </a:rPr>
              <a:t>Persists </a:t>
            </a:r>
            <a:r>
              <a:rPr dirty="0" sz="3200" spc="-10">
                <a:latin typeface="Tahoma"/>
                <a:cs typeface="Tahoma"/>
              </a:rPr>
              <a:t>for several </a:t>
            </a:r>
            <a:r>
              <a:rPr dirty="0" sz="3200" spc="-5">
                <a:latin typeface="Tahoma"/>
                <a:cs typeface="Tahoma"/>
              </a:rPr>
              <a:t>days and </a:t>
            </a:r>
            <a:r>
              <a:rPr dirty="0" sz="3200" spc="-10">
                <a:latin typeface="Tahoma"/>
                <a:cs typeface="Tahoma"/>
              </a:rPr>
              <a:t>greatly </a:t>
            </a:r>
            <a:r>
              <a:rPr dirty="0" sz="3200" spc="-15">
                <a:latin typeface="Tahoma"/>
                <a:cs typeface="Tahoma"/>
              </a:rPr>
              <a:t>contribute  </a:t>
            </a:r>
            <a:r>
              <a:rPr dirty="0" sz="3200" spc="-10">
                <a:latin typeface="Tahoma"/>
                <a:cs typeface="Tahoma"/>
              </a:rPr>
              <a:t>to long term accumulation </a:t>
            </a:r>
            <a:r>
              <a:rPr dirty="0" sz="3200" spc="-5">
                <a:latin typeface="Tahoma"/>
                <a:cs typeface="Tahoma"/>
              </a:rPr>
              <a:t>of</a:t>
            </a:r>
            <a:r>
              <a:rPr dirty="0" sz="3200" spc="195">
                <a:latin typeface="Tahoma"/>
                <a:cs typeface="Tahoma"/>
              </a:rPr>
              <a:t> </a:t>
            </a:r>
            <a:r>
              <a:rPr dirty="0" sz="3200" spc="-10">
                <a:latin typeface="Tahoma"/>
                <a:cs typeface="Tahoma"/>
              </a:rPr>
              <a:t>pollutants.</a:t>
            </a:r>
            <a:endParaRPr sz="3200">
              <a:latin typeface="Tahoma"/>
              <a:cs typeface="Tahoma"/>
            </a:endParaRP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Clr>
                <a:srgbClr val="FF63B1"/>
              </a:buClr>
              <a:buChar char="•"/>
              <a:tabLst>
                <a:tab pos="356870" algn="l"/>
              </a:tabLst>
            </a:pPr>
            <a:r>
              <a:rPr dirty="0" sz="3200" spc="-10">
                <a:latin typeface="Tahoma"/>
                <a:cs typeface="Tahoma"/>
              </a:rPr>
              <a:t>Gets </a:t>
            </a:r>
            <a:r>
              <a:rPr dirty="0" sz="3200" spc="-5">
                <a:latin typeface="Tahoma"/>
                <a:cs typeface="Tahoma"/>
              </a:rPr>
              <a:t>broken by </a:t>
            </a:r>
            <a:r>
              <a:rPr dirty="0" sz="3200" spc="-15">
                <a:latin typeface="Tahoma"/>
                <a:cs typeface="Tahoma"/>
              </a:rPr>
              <a:t>strong </a:t>
            </a:r>
            <a:r>
              <a:rPr dirty="0" sz="3200" spc="-10">
                <a:latin typeface="Tahoma"/>
                <a:cs typeface="Tahoma"/>
              </a:rPr>
              <a:t>winds </a:t>
            </a:r>
            <a:r>
              <a:rPr dirty="0" sz="3200" spc="-5">
                <a:latin typeface="Tahoma"/>
                <a:cs typeface="Tahoma"/>
              </a:rPr>
              <a:t>at </a:t>
            </a:r>
            <a:r>
              <a:rPr dirty="0" sz="3200" spc="-10">
                <a:latin typeface="Tahoma"/>
                <a:cs typeface="Tahoma"/>
              </a:rPr>
              <a:t>that</a:t>
            </a:r>
            <a:r>
              <a:rPr dirty="0" sz="3200" spc="175">
                <a:latin typeface="Tahoma"/>
                <a:cs typeface="Tahoma"/>
              </a:rPr>
              <a:t> </a:t>
            </a:r>
            <a:r>
              <a:rPr dirty="0" sz="3200" spc="-5">
                <a:latin typeface="Tahoma"/>
                <a:cs typeface="Tahoma"/>
              </a:rPr>
              <a:t>altitude.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21496" y="6586134"/>
            <a:ext cx="2310130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5">
                <a:latin typeface="Tahoma"/>
                <a:cs typeface="Tahoma"/>
              </a:rPr>
              <a:t>Prof S S </a:t>
            </a:r>
            <a:r>
              <a:rPr dirty="0" sz="1400" spc="-30">
                <a:latin typeface="Tahoma"/>
                <a:cs typeface="Tahoma"/>
              </a:rPr>
              <a:t>Jahagirdar,</a:t>
            </a:r>
            <a:r>
              <a:rPr dirty="0" sz="1400" spc="45">
                <a:latin typeface="Tahoma"/>
                <a:cs typeface="Tahoma"/>
              </a:rPr>
              <a:t> </a:t>
            </a:r>
            <a:r>
              <a:rPr dirty="0" sz="1400" spc="-155">
                <a:latin typeface="Tahoma"/>
                <a:cs typeface="Tahoma"/>
              </a:rPr>
              <a:t>NKOCE</a:t>
            </a:r>
            <a:r>
              <a:rPr dirty="0" sz="1400" spc="-155">
                <a:latin typeface="Arial"/>
                <a:cs typeface="Arial"/>
              </a:rPr>
              <a:t>1</a:t>
            </a:r>
            <a:r>
              <a:rPr dirty="0" sz="1400" spc="-155">
                <a:latin typeface="Tahoma"/>
                <a:cs typeface="Tahoma"/>
              </a:rPr>
              <a:t>T</a:t>
            </a:r>
            <a:r>
              <a:rPr dirty="0" sz="1400" spc="-155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9064" y="1892807"/>
            <a:ext cx="155448" cy="155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362200"/>
            <a:ext cx="4724400" cy="3560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72000" y="2438400"/>
            <a:ext cx="4572000" cy="388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24000" y="5943600"/>
            <a:ext cx="1066800" cy="914400"/>
          </a:xfrm>
          <a:custGeom>
            <a:avLst/>
            <a:gdLst/>
            <a:ahLst/>
            <a:cxnLst/>
            <a:rect l="l" t="t" r="r" b="b"/>
            <a:pathLst>
              <a:path w="1066800" h="914400">
                <a:moveTo>
                  <a:pt x="1066800" y="0"/>
                </a:moveTo>
                <a:lnTo>
                  <a:pt x="0" y="0"/>
                </a:lnTo>
                <a:lnTo>
                  <a:pt x="0" y="914400"/>
                </a:lnTo>
                <a:lnTo>
                  <a:pt x="1066800" y="914400"/>
                </a:lnTo>
                <a:lnTo>
                  <a:pt x="1066800" y="801624"/>
                </a:lnTo>
                <a:lnTo>
                  <a:pt x="448056" y="801624"/>
                </a:lnTo>
                <a:lnTo>
                  <a:pt x="402348" y="797459"/>
                </a:lnTo>
                <a:lnTo>
                  <a:pt x="359199" y="785468"/>
                </a:lnTo>
                <a:lnTo>
                  <a:pt x="319362" y="766402"/>
                </a:lnTo>
                <a:lnTo>
                  <a:pt x="283589" y="741015"/>
                </a:lnTo>
                <a:lnTo>
                  <a:pt x="252632" y="710058"/>
                </a:lnTo>
                <a:lnTo>
                  <a:pt x="227245" y="674285"/>
                </a:lnTo>
                <a:lnTo>
                  <a:pt x="208179" y="634448"/>
                </a:lnTo>
                <a:lnTo>
                  <a:pt x="196188" y="591299"/>
                </a:lnTo>
                <a:lnTo>
                  <a:pt x="192024" y="545592"/>
                </a:lnTo>
                <a:lnTo>
                  <a:pt x="192024" y="286512"/>
                </a:lnTo>
                <a:lnTo>
                  <a:pt x="533400" y="286512"/>
                </a:lnTo>
                <a:lnTo>
                  <a:pt x="707136" y="115823"/>
                </a:lnTo>
                <a:lnTo>
                  <a:pt x="1066800" y="115823"/>
                </a:lnTo>
                <a:lnTo>
                  <a:pt x="1066800" y="0"/>
                </a:lnTo>
                <a:close/>
              </a:path>
              <a:path w="1066800" h="914400">
                <a:moveTo>
                  <a:pt x="1066800" y="115823"/>
                </a:moveTo>
                <a:lnTo>
                  <a:pt x="707136" y="115823"/>
                </a:lnTo>
                <a:lnTo>
                  <a:pt x="877824" y="286512"/>
                </a:lnTo>
                <a:lnTo>
                  <a:pt x="792480" y="286512"/>
                </a:lnTo>
                <a:lnTo>
                  <a:pt x="792480" y="545592"/>
                </a:lnTo>
                <a:lnTo>
                  <a:pt x="788311" y="591299"/>
                </a:lnTo>
                <a:lnTo>
                  <a:pt x="776290" y="634448"/>
                </a:lnTo>
                <a:lnTo>
                  <a:pt x="757145" y="674285"/>
                </a:lnTo>
                <a:lnTo>
                  <a:pt x="731603" y="710058"/>
                </a:lnTo>
                <a:lnTo>
                  <a:pt x="700391" y="741015"/>
                </a:lnTo>
                <a:lnTo>
                  <a:pt x="664238" y="766402"/>
                </a:lnTo>
                <a:lnTo>
                  <a:pt x="623869" y="785468"/>
                </a:lnTo>
                <a:lnTo>
                  <a:pt x="580014" y="797459"/>
                </a:lnTo>
                <a:lnTo>
                  <a:pt x="533400" y="801624"/>
                </a:lnTo>
                <a:lnTo>
                  <a:pt x="1066800" y="801624"/>
                </a:lnTo>
                <a:lnTo>
                  <a:pt x="1066800" y="115823"/>
                </a:lnTo>
                <a:close/>
              </a:path>
              <a:path w="1066800" h="914400">
                <a:moveTo>
                  <a:pt x="621792" y="286512"/>
                </a:moveTo>
                <a:lnTo>
                  <a:pt x="362712" y="286512"/>
                </a:lnTo>
                <a:lnTo>
                  <a:pt x="362712" y="545592"/>
                </a:lnTo>
                <a:lnTo>
                  <a:pt x="369617" y="578215"/>
                </a:lnTo>
                <a:lnTo>
                  <a:pt x="388238" y="605409"/>
                </a:lnTo>
                <a:lnTo>
                  <a:pt x="415432" y="624030"/>
                </a:lnTo>
                <a:lnTo>
                  <a:pt x="448056" y="630936"/>
                </a:lnTo>
                <a:lnTo>
                  <a:pt x="533400" y="630936"/>
                </a:lnTo>
                <a:lnTo>
                  <a:pt x="567785" y="624030"/>
                </a:lnTo>
                <a:lnTo>
                  <a:pt x="595883" y="605409"/>
                </a:lnTo>
                <a:lnTo>
                  <a:pt x="614838" y="578215"/>
                </a:lnTo>
                <a:lnTo>
                  <a:pt x="621792" y="545592"/>
                </a:lnTo>
                <a:lnTo>
                  <a:pt x="621792" y="286512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16023" y="6059423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170687" y="170687"/>
                </a:moveTo>
                <a:lnTo>
                  <a:pt x="0" y="170687"/>
                </a:lnTo>
                <a:lnTo>
                  <a:pt x="0" y="429767"/>
                </a:lnTo>
                <a:lnTo>
                  <a:pt x="4164" y="475475"/>
                </a:lnTo>
                <a:lnTo>
                  <a:pt x="16155" y="518624"/>
                </a:lnTo>
                <a:lnTo>
                  <a:pt x="35221" y="558461"/>
                </a:lnTo>
                <a:lnTo>
                  <a:pt x="60608" y="594234"/>
                </a:lnTo>
                <a:lnTo>
                  <a:pt x="91565" y="625191"/>
                </a:lnTo>
                <a:lnTo>
                  <a:pt x="127338" y="650578"/>
                </a:lnTo>
                <a:lnTo>
                  <a:pt x="167175" y="669644"/>
                </a:lnTo>
                <a:lnTo>
                  <a:pt x="210324" y="681635"/>
                </a:lnTo>
                <a:lnTo>
                  <a:pt x="256031" y="685799"/>
                </a:lnTo>
                <a:lnTo>
                  <a:pt x="341375" y="685799"/>
                </a:lnTo>
                <a:lnTo>
                  <a:pt x="387990" y="681635"/>
                </a:lnTo>
                <a:lnTo>
                  <a:pt x="431845" y="669644"/>
                </a:lnTo>
                <a:lnTo>
                  <a:pt x="472214" y="650578"/>
                </a:lnTo>
                <a:lnTo>
                  <a:pt x="508367" y="625191"/>
                </a:lnTo>
                <a:lnTo>
                  <a:pt x="539579" y="594234"/>
                </a:lnTo>
                <a:lnTo>
                  <a:pt x="565121" y="558461"/>
                </a:lnTo>
                <a:lnTo>
                  <a:pt x="584266" y="518624"/>
                </a:lnTo>
                <a:lnTo>
                  <a:pt x="585245" y="515111"/>
                </a:lnTo>
                <a:lnTo>
                  <a:pt x="256031" y="515111"/>
                </a:lnTo>
                <a:lnTo>
                  <a:pt x="223408" y="508206"/>
                </a:lnTo>
                <a:lnTo>
                  <a:pt x="196214" y="489584"/>
                </a:lnTo>
                <a:lnTo>
                  <a:pt x="177593" y="462391"/>
                </a:lnTo>
                <a:lnTo>
                  <a:pt x="170687" y="429767"/>
                </a:lnTo>
                <a:lnTo>
                  <a:pt x="170687" y="170687"/>
                </a:lnTo>
                <a:close/>
              </a:path>
              <a:path w="685800" h="685800">
                <a:moveTo>
                  <a:pt x="600456" y="170687"/>
                </a:moveTo>
                <a:lnTo>
                  <a:pt x="429768" y="170687"/>
                </a:lnTo>
                <a:lnTo>
                  <a:pt x="429768" y="429767"/>
                </a:lnTo>
                <a:lnTo>
                  <a:pt x="422814" y="462391"/>
                </a:lnTo>
                <a:lnTo>
                  <a:pt x="403859" y="489584"/>
                </a:lnTo>
                <a:lnTo>
                  <a:pt x="375761" y="508206"/>
                </a:lnTo>
                <a:lnTo>
                  <a:pt x="341375" y="515111"/>
                </a:lnTo>
                <a:lnTo>
                  <a:pt x="585245" y="515111"/>
                </a:lnTo>
                <a:lnTo>
                  <a:pt x="596287" y="475475"/>
                </a:lnTo>
                <a:lnTo>
                  <a:pt x="600456" y="429767"/>
                </a:lnTo>
                <a:lnTo>
                  <a:pt x="600456" y="170687"/>
                </a:lnTo>
                <a:close/>
              </a:path>
              <a:path w="685800" h="685800">
                <a:moveTo>
                  <a:pt x="515112" y="0"/>
                </a:moveTo>
                <a:lnTo>
                  <a:pt x="341375" y="170687"/>
                </a:lnTo>
                <a:lnTo>
                  <a:pt x="685800" y="170687"/>
                </a:lnTo>
                <a:lnTo>
                  <a:pt x="515112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8916" y="520499"/>
            <a:ext cx="8710295" cy="1000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  <a:buSzPct val="96875"/>
              <a:buChar char="•"/>
              <a:tabLst>
                <a:tab pos="156210" algn="l"/>
              </a:tabLst>
            </a:pPr>
            <a:r>
              <a:rPr dirty="0" sz="3200" spc="-5">
                <a:latin typeface="Arial"/>
                <a:cs typeface="Arial"/>
              </a:rPr>
              <a:t>Elevation </a:t>
            </a:r>
            <a:r>
              <a:rPr dirty="0" sz="3200" spc="-10">
                <a:latin typeface="Arial"/>
                <a:cs typeface="Arial"/>
              </a:rPr>
              <a:t>of </a:t>
            </a:r>
            <a:r>
              <a:rPr dirty="0" sz="3200" spc="-5">
                <a:latin typeface="Arial"/>
                <a:cs typeface="Arial"/>
              </a:rPr>
              <a:t>base </a:t>
            </a:r>
            <a:r>
              <a:rPr dirty="0" sz="3200" spc="-10">
                <a:latin typeface="Arial"/>
                <a:cs typeface="Arial"/>
              </a:rPr>
              <a:t>of </a:t>
            </a:r>
            <a:r>
              <a:rPr dirty="0" sz="3200" spc="-5">
                <a:latin typeface="Arial"/>
                <a:cs typeface="Arial"/>
              </a:rPr>
              <a:t>inversion </a:t>
            </a:r>
            <a:r>
              <a:rPr dirty="0" sz="3200" spc="-10">
                <a:latin typeface="Arial"/>
                <a:cs typeface="Arial"/>
              </a:rPr>
              <a:t>varies </a:t>
            </a:r>
            <a:r>
              <a:rPr dirty="0" sz="3200" spc="-5">
                <a:latin typeface="Arial"/>
                <a:cs typeface="Arial"/>
              </a:rPr>
              <a:t>from </a:t>
            </a:r>
            <a:r>
              <a:rPr dirty="0" sz="3200" spc="-10">
                <a:latin typeface="Arial"/>
                <a:cs typeface="Arial"/>
              </a:rPr>
              <a:t>about  200m </a:t>
            </a:r>
            <a:r>
              <a:rPr dirty="0" sz="3200" spc="-5">
                <a:latin typeface="Arial"/>
                <a:cs typeface="Arial"/>
              </a:rPr>
              <a:t>to </a:t>
            </a:r>
            <a:r>
              <a:rPr dirty="0" sz="3200" spc="-10">
                <a:latin typeface="Arial"/>
                <a:cs typeface="Arial"/>
              </a:rPr>
              <a:t>around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1000m.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5"/>
              <a:t>Prof S S </a:t>
            </a:r>
            <a:r>
              <a:rPr dirty="0" spc="-30"/>
              <a:t>Jahagirdar,</a:t>
            </a:r>
            <a:r>
              <a:rPr dirty="0" spc="35"/>
              <a:t> </a:t>
            </a:r>
            <a:r>
              <a:rPr dirty="0" spc="-10"/>
              <a:t>NKOCET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dirty="0" spc="-5"/>
              <a:t>11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2111" y="1895855"/>
            <a:ext cx="149351" cy="149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62000" y="155447"/>
            <a:ext cx="7620000" cy="3032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62000" y="3429000"/>
            <a:ext cx="7620000" cy="3035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044700" y="298196"/>
            <a:ext cx="10902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ahoma"/>
                <a:cs typeface="Tahoma"/>
              </a:rPr>
              <a:t>UNS</a:t>
            </a:r>
            <a:r>
              <a:rPr dirty="0" sz="1800" spc="-95">
                <a:latin typeface="Tahoma"/>
                <a:cs typeface="Tahoma"/>
              </a:rPr>
              <a:t>T</a:t>
            </a:r>
            <a:r>
              <a:rPr dirty="0" sz="1800">
                <a:latin typeface="Tahoma"/>
                <a:cs typeface="Tahoma"/>
              </a:rPr>
              <a:t>AB</a:t>
            </a:r>
            <a:r>
              <a:rPr dirty="0" sz="1800" spc="-15">
                <a:latin typeface="Tahoma"/>
                <a:cs typeface="Tahoma"/>
              </a:rPr>
              <a:t>L</a:t>
            </a:r>
            <a:r>
              <a:rPr dirty="0" sz="1800">
                <a:latin typeface="Tahoma"/>
                <a:cs typeface="Tahoma"/>
              </a:rPr>
              <a:t>E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97863" y="4528896"/>
            <a:ext cx="788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Tahoma"/>
                <a:cs typeface="Tahoma"/>
              </a:rPr>
              <a:t>S</a:t>
            </a:r>
            <a:r>
              <a:rPr dirty="0" sz="1800" spc="-90">
                <a:latin typeface="Tahoma"/>
                <a:cs typeface="Tahoma"/>
              </a:rPr>
              <a:t>T</a:t>
            </a:r>
            <a:r>
              <a:rPr dirty="0" sz="1800">
                <a:latin typeface="Tahoma"/>
                <a:cs typeface="Tahoma"/>
              </a:rPr>
              <a:t>AB</a:t>
            </a:r>
            <a:r>
              <a:rPr dirty="0" sz="1800" spc="-15">
                <a:latin typeface="Tahoma"/>
                <a:cs typeface="Tahoma"/>
              </a:rPr>
              <a:t>L</a:t>
            </a:r>
            <a:r>
              <a:rPr dirty="0" sz="1800">
                <a:latin typeface="Tahoma"/>
                <a:cs typeface="Tahoma"/>
              </a:rPr>
              <a:t>E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15895" y="4520184"/>
            <a:ext cx="97790" cy="314325"/>
          </a:xfrm>
          <a:custGeom>
            <a:avLst/>
            <a:gdLst/>
            <a:ahLst/>
            <a:cxnLst/>
            <a:rect l="l" t="t" r="r" b="b"/>
            <a:pathLst>
              <a:path w="97789" h="314325">
                <a:moveTo>
                  <a:pt x="42062" y="205435"/>
                </a:moveTo>
                <a:lnTo>
                  <a:pt x="30480" y="228600"/>
                </a:lnTo>
                <a:lnTo>
                  <a:pt x="21336" y="237744"/>
                </a:lnTo>
                <a:lnTo>
                  <a:pt x="15240" y="246888"/>
                </a:lnTo>
                <a:lnTo>
                  <a:pt x="12192" y="252984"/>
                </a:lnTo>
                <a:lnTo>
                  <a:pt x="12192" y="274320"/>
                </a:lnTo>
                <a:lnTo>
                  <a:pt x="30480" y="301752"/>
                </a:lnTo>
                <a:lnTo>
                  <a:pt x="42672" y="313944"/>
                </a:lnTo>
                <a:lnTo>
                  <a:pt x="51816" y="304800"/>
                </a:lnTo>
                <a:lnTo>
                  <a:pt x="33528" y="286512"/>
                </a:lnTo>
                <a:lnTo>
                  <a:pt x="27431" y="277368"/>
                </a:lnTo>
                <a:lnTo>
                  <a:pt x="24384" y="271272"/>
                </a:lnTo>
                <a:lnTo>
                  <a:pt x="24384" y="256032"/>
                </a:lnTo>
                <a:lnTo>
                  <a:pt x="25907" y="256032"/>
                </a:lnTo>
                <a:lnTo>
                  <a:pt x="27431" y="252984"/>
                </a:lnTo>
                <a:lnTo>
                  <a:pt x="24384" y="252984"/>
                </a:lnTo>
                <a:lnTo>
                  <a:pt x="30480" y="246888"/>
                </a:lnTo>
                <a:lnTo>
                  <a:pt x="48768" y="222504"/>
                </a:lnTo>
                <a:lnTo>
                  <a:pt x="51816" y="216408"/>
                </a:lnTo>
                <a:lnTo>
                  <a:pt x="54864" y="207264"/>
                </a:lnTo>
                <a:lnTo>
                  <a:pt x="42672" y="207264"/>
                </a:lnTo>
                <a:lnTo>
                  <a:pt x="42062" y="205435"/>
                </a:lnTo>
                <a:close/>
              </a:path>
              <a:path w="97789" h="314325">
                <a:moveTo>
                  <a:pt x="25907" y="256032"/>
                </a:moveTo>
                <a:lnTo>
                  <a:pt x="24384" y="256032"/>
                </a:lnTo>
                <a:lnTo>
                  <a:pt x="24384" y="259080"/>
                </a:lnTo>
                <a:lnTo>
                  <a:pt x="25907" y="256032"/>
                </a:lnTo>
                <a:close/>
              </a:path>
              <a:path w="97789" h="314325">
                <a:moveTo>
                  <a:pt x="42672" y="204216"/>
                </a:moveTo>
                <a:lnTo>
                  <a:pt x="42062" y="205435"/>
                </a:lnTo>
                <a:lnTo>
                  <a:pt x="42672" y="207264"/>
                </a:lnTo>
                <a:lnTo>
                  <a:pt x="42672" y="204216"/>
                </a:lnTo>
                <a:close/>
              </a:path>
              <a:path w="97789" h="314325">
                <a:moveTo>
                  <a:pt x="54864" y="204216"/>
                </a:moveTo>
                <a:lnTo>
                  <a:pt x="42672" y="204216"/>
                </a:lnTo>
                <a:lnTo>
                  <a:pt x="42672" y="207264"/>
                </a:lnTo>
                <a:lnTo>
                  <a:pt x="54864" y="207264"/>
                </a:lnTo>
                <a:lnTo>
                  <a:pt x="54864" y="204216"/>
                </a:lnTo>
                <a:close/>
              </a:path>
              <a:path w="97789" h="314325">
                <a:moveTo>
                  <a:pt x="6096" y="140208"/>
                </a:moveTo>
                <a:lnTo>
                  <a:pt x="12192" y="146304"/>
                </a:lnTo>
                <a:lnTo>
                  <a:pt x="21336" y="158496"/>
                </a:lnTo>
                <a:lnTo>
                  <a:pt x="24384" y="164592"/>
                </a:lnTo>
                <a:lnTo>
                  <a:pt x="30480" y="173736"/>
                </a:lnTo>
                <a:lnTo>
                  <a:pt x="33528" y="182880"/>
                </a:lnTo>
                <a:lnTo>
                  <a:pt x="39624" y="188976"/>
                </a:lnTo>
                <a:lnTo>
                  <a:pt x="42672" y="198120"/>
                </a:lnTo>
                <a:lnTo>
                  <a:pt x="39624" y="198120"/>
                </a:lnTo>
                <a:lnTo>
                  <a:pt x="42062" y="205435"/>
                </a:lnTo>
                <a:lnTo>
                  <a:pt x="42672" y="204216"/>
                </a:lnTo>
                <a:lnTo>
                  <a:pt x="54864" y="204216"/>
                </a:lnTo>
                <a:lnTo>
                  <a:pt x="54864" y="195072"/>
                </a:lnTo>
                <a:lnTo>
                  <a:pt x="51816" y="195072"/>
                </a:lnTo>
                <a:lnTo>
                  <a:pt x="42672" y="167640"/>
                </a:lnTo>
                <a:lnTo>
                  <a:pt x="30480" y="149352"/>
                </a:lnTo>
                <a:lnTo>
                  <a:pt x="21336" y="149352"/>
                </a:lnTo>
                <a:lnTo>
                  <a:pt x="15240" y="146304"/>
                </a:lnTo>
                <a:lnTo>
                  <a:pt x="6096" y="140208"/>
                </a:lnTo>
                <a:close/>
              </a:path>
              <a:path w="97789" h="314325">
                <a:moveTo>
                  <a:pt x="12192" y="124968"/>
                </a:moveTo>
                <a:lnTo>
                  <a:pt x="0" y="131064"/>
                </a:lnTo>
                <a:lnTo>
                  <a:pt x="3048" y="134112"/>
                </a:lnTo>
                <a:lnTo>
                  <a:pt x="6096" y="140208"/>
                </a:lnTo>
                <a:lnTo>
                  <a:pt x="15240" y="146304"/>
                </a:lnTo>
                <a:lnTo>
                  <a:pt x="21336" y="149352"/>
                </a:lnTo>
                <a:lnTo>
                  <a:pt x="30480" y="149352"/>
                </a:lnTo>
                <a:lnTo>
                  <a:pt x="21336" y="140208"/>
                </a:lnTo>
                <a:lnTo>
                  <a:pt x="15240" y="131064"/>
                </a:lnTo>
                <a:lnTo>
                  <a:pt x="12192" y="124968"/>
                </a:lnTo>
                <a:close/>
              </a:path>
              <a:path w="97789" h="314325">
                <a:moveTo>
                  <a:pt x="12192" y="124968"/>
                </a:moveTo>
                <a:lnTo>
                  <a:pt x="15240" y="131064"/>
                </a:lnTo>
                <a:lnTo>
                  <a:pt x="21336" y="140208"/>
                </a:lnTo>
                <a:lnTo>
                  <a:pt x="30480" y="149352"/>
                </a:lnTo>
                <a:lnTo>
                  <a:pt x="39624" y="149352"/>
                </a:lnTo>
                <a:lnTo>
                  <a:pt x="42672" y="146304"/>
                </a:lnTo>
                <a:lnTo>
                  <a:pt x="42672" y="143256"/>
                </a:lnTo>
                <a:lnTo>
                  <a:pt x="45720" y="143256"/>
                </a:lnTo>
                <a:lnTo>
                  <a:pt x="48768" y="137160"/>
                </a:lnTo>
                <a:lnTo>
                  <a:pt x="27431" y="137160"/>
                </a:lnTo>
                <a:lnTo>
                  <a:pt x="21336" y="134112"/>
                </a:lnTo>
                <a:lnTo>
                  <a:pt x="24384" y="134112"/>
                </a:lnTo>
                <a:lnTo>
                  <a:pt x="15240" y="128016"/>
                </a:lnTo>
                <a:lnTo>
                  <a:pt x="12192" y="124968"/>
                </a:lnTo>
                <a:close/>
              </a:path>
              <a:path w="97789" h="314325">
                <a:moveTo>
                  <a:pt x="36576" y="134112"/>
                </a:moveTo>
                <a:lnTo>
                  <a:pt x="30480" y="137160"/>
                </a:lnTo>
                <a:lnTo>
                  <a:pt x="33528" y="137160"/>
                </a:lnTo>
                <a:lnTo>
                  <a:pt x="36576" y="134112"/>
                </a:lnTo>
                <a:close/>
              </a:path>
              <a:path w="97789" h="314325">
                <a:moveTo>
                  <a:pt x="91440" y="0"/>
                </a:moveTo>
                <a:lnTo>
                  <a:pt x="76200" y="6096"/>
                </a:lnTo>
                <a:lnTo>
                  <a:pt x="64008" y="15240"/>
                </a:lnTo>
                <a:lnTo>
                  <a:pt x="51816" y="21336"/>
                </a:lnTo>
                <a:lnTo>
                  <a:pt x="51816" y="24384"/>
                </a:lnTo>
                <a:lnTo>
                  <a:pt x="42672" y="30480"/>
                </a:lnTo>
                <a:lnTo>
                  <a:pt x="42672" y="33528"/>
                </a:lnTo>
                <a:lnTo>
                  <a:pt x="36576" y="42672"/>
                </a:lnTo>
                <a:lnTo>
                  <a:pt x="30480" y="54864"/>
                </a:lnTo>
                <a:lnTo>
                  <a:pt x="18287" y="85344"/>
                </a:lnTo>
                <a:lnTo>
                  <a:pt x="18287" y="91440"/>
                </a:lnTo>
                <a:lnTo>
                  <a:pt x="42672" y="115824"/>
                </a:lnTo>
                <a:lnTo>
                  <a:pt x="39624" y="115824"/>
                </a:lnTo>
                <a:lnTo>
                  <a:pt x="42672" y="118872"/>
                </a:lnTo>
                <a:lnTo>
                  <a:pt x="42672" y="121920"/>
                </a:lnTo>
                <a:lnTo>
                  <a:pt x="39624" y="131064"/>
                </a:lnTo>
                <a:lnTo>
                  <a:pt x="33528" y="137160"/>
                </a:lnTo>
                <a:lnTo>
                  <a:pt x="48768" y="137160"/>
                </a:lnTo>
                <a:lnTo>
                  <a:pt x="51816" y="134112"/>
                </a:lnTo>
                <a:lnTo>
                  <a:pt x="54864" y="124968"/>
                </a:lnTo>
                <a:lnTo>
                  <a:pt x="54864" y="115824"/>
                </a:lnTo>
                <a:lnTo>
                  <a:pt x="51816" y="112776"/>
                </a:lnTo>
                <a:lnTo>
                  <a:pt x="51816" y="109728"/>
                </a:lnTo>
                <a:lnTo>
                  <a:pt x="48768" y="106680"/>
                </a:lnTo>
                <a:lnTo>
                  <a:pt x="48768" y="103632"/>
                </a:lnTo>
                <a:lnTo>
                  <a:pt x="36576" y="91440"/>
                </a:lnTo>
                <a:lnTo>
                  <a:pt x="30480" y="91440"/>
                </a:lnTo>
                <a:lnTo>
                  <a:pt x="27431" y="85344"/>
                </a:lnTo>
                <a:lnTo>
                  <a:pt x="32918" y="85344"/>
                </a:lnTo>
                <a:lnTo>
                  <a:pt x="36576" y="76200"/>
                </a:lnTo>
                <a:lnTo>
                  <a:pt x="39624" y="60960"/>
                </a:lnTo>
                <a:lnTo>
                  <a:pt x="45720" y="48768"/>
                </a:lnTo>
                <a:lnTo>
                  <a:pt x="54864" y="39624"/>
                </a:lnTo>
                <a:lnTo>
                  <a:pt x="51816" y="39624"/>
                </a:lnTo>
                <a:lnTo>
                  <a:pt x="60960" y="30480"/>
                </a:lnTo>
                <a:lnTo>
                  <a:pt x="64008" y="30480"/>
                </a:lnTo>
                <a:lnTo>
                  <a:pt x="70104" y="24384"/>
                </a:lnTo>
                <a:lnTo>
                  <a:pt x="82296" y="18288"/>
                </a:lnTo>
                <a:lnTo>
                  <a:pt x="97536" y="12192"/>
                </a:lnTo>
                <a:lnTo>
                  <a:pt x="91440" y="0"/>
                </a:lnTo>
                <a:close/>
              </a:path>
              <a:path w="97789" h="314325">
                <a:moveTo>
                  <a:pt x="0" y="131064"/>
                </a:moveTo>
                <a:lnTo>
                  <a:pt x="0" y="134112"/>
                </a:lnTo>
                <a:lnTo>
                  <a:pt x="3048" y="134112"/>
                </a:lnTo>
                <a:lnTo>
                  <a:pt x="0" y="131064"/>
                </a:lnTo>
                <a:close/>
              </a:path>
              <a:path w="97789" h="314325">
                <a:moveTo>
                  <a:pt x="9143" y="121920"/>
                </a:moveTo>
                <a:lnTo>
                  <a:pt x="3048" y="121920"/>
                </a:lnTo>
                <a:lnTo>
                  <a:pt x="0" y="124968"/>
                </a:lnTo>
                <a:lnTo>
                  <a:pt x="0" y="131064"/>
                </a:lnTo>
                <a:lnTo>
                  <a:pt x="12192" y="124968"/>
                </a:lnTo>
                <a:lnTo>
                  <a:pt x="9143" y="121920"/>
                </a:lnTo>
                <a:close/>
              </a:path>
              <a:path w="97789" h="314325">
                <a:moveTo>
                  <a:pt x="27431" y="85344"/>
                </a:moveTo>
                <a:lnTo>
                  <a:pt x="30480" y="91440"/>
                </a:lnTo>
                <a:lnTo>
                  <a:pt x="31763" y="88231"/>
                </a:lnTo>
                <a:lnTo>
                  <a:pt x="27431" y="85344"/>
                </a:lnTo>
                <a:close/>
              </a:path>
              <a:path w="97789" h="314325">
                <a:moveTo>
                  <a:pt x="31763" y="88231"/>
                </a:moveTo>
                <a:lnTo>
                  <a:pt x="30480" y="91440"/>
                </a:lnTo>
                <a:lnTo>
                  <a:pt x="36576" y="91440"/>
                </a:lnTo>
                <a:lnTo>
                  <a:pt x="31763" y="88231"/>
                </a:lnTo>
                <a:close/>
              </a:path>
              <a:path w="97789" h="314325">
                <a:moveTo>
                  <a:pt x="32918" y="85344"/>
                </a:moveTo>
                <a:lnTo>
                  <a:pt x="27431" y="85344"/>
                </a:lnTo>
                <a:lnTo>
                  <a:pt x="31763" y="88231"/>
                </a:lnTo>
                <a:lnTo>
                  <a:pt x="32918" y="85344"/>
                </a:lnTo>
                <a:close/>
              </a:path>
              <a:path w="97789" h="314325">
                <a:moveTo>
                  <a:pt x="64008" y="30480"/>
                </a:moveTo>
                <a:lnTo>
                  <a:pt x="60960" y="30480"/>
                </a:lnTo>
                <a:lnTo>
                  <a:pt x="60960" y="33528"/>
                </a:lnTo>
                <a:lnTo>
                  <a:pt x="64008" y="30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5"/>
              <a:t>Prof S S </a:t>
            </a:r>
            <a:r>
              <a:rPr dirty="0" spc="-30"/>
              <a:t>Jahagirdar,</a:t>
            </a:r>
            <a:r>
              <a:rPr dirty="0" spc="35"/>
              <a:t> </a:t>
            </a:r>
            <a:r>
              <a:rPr dirty="0" spc="-10"/>
              <a:t>NKOCET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dirty="0" spc="-5"/>
              <a:t>11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9064" y="1892807"/>
            <a:ext cx="155448" cy="155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87646" y="167010"/>
            <a:ext cx="5967730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000">
                <a:solidFill>
                  <a:srgbClr val="7030A0"/>
                </a:solidFill>
              </a:rPr>
              <a:t>2. </a:t>
            </a:r>
            <a:r>
              <a:rPr dirty="0" sz="4000" spc="-5">
                <a:solidFill>
                  <a:srgbClr val="7030A0"/>
                </a:solidFill>
              </a:rPr>
              <a:t>Radiation</a:t>
            </a:r>
            <a:r>
              <a:rPr dirty="0" sz="4000" spc="-45">
                <a:solidFill>
                  <a:srgbClr val="7030A0"/>
                </a:solidFill>
              </a:rPr>
              <a:t> </a:t>
            </a:r>
            <a:r>
              <a:rPr dirty="0" sz="4000">
                <a:solidFill>
                  <a:srgbClr val="7030A0"/>
                </a:solidFill>
              </a:rPr>
              <a:t>Inversions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78916" y="794943"/>
            <a:ext cx="8289925" cy="51936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56870" marR="5080" indent="-344170">
              <a:lnSpc>
                <a:spcPct val="100000"/>
              </a:lnSpc>
              <a:spcBef>
                <a:spcPts val="90"/>
              </a:spcBef>
              <a:buClr>
                <a:srgbClr val="FF63B1"/>
              </a:buClr>
              <a:buChar char="•"/>
              <a:tabLst>
                <a:tab pos="356870" algn="l"/>
                <a:tab pos="3567429" algn="l"/>
              </a:tabLst>
            </a:pPr>
            <a:r>
              <a:rPr dirty="0" sz="3200" spc="-10">
                <a:latin typeface="Tahoma"/>
                <a:cs typeface="Tahoma"/>
              </a:rPr>
              <a:t>Surface layers </a:t>
            </a:r>
            <a:r>
              <a:rPr dirty="0" sz="3200" spc="-5">
                <a:latin typeface="Tahoma"/>
                <a:cs typeface="Tahoma"/>
              </a:rPr>
              <a:t>of </a:t>
            </a:r>
            <a:r>
              <a:rPr dirty="0" sz="3200" spc="-15">
                <a:latin typeface="Tahoma"/>
                <a:cs typeface="Tahoma"/>
              </a:rPr>
              <a:t>the </a:t>
            </a:r>
            <a:r>
              <a:rPr dirty="0" sz="3200" spc="-10">
                <a:latin typeface="Tahoma"/>
                <a:cs typeface="Tahoma"/>
              </a:rPr>
              <a:t>atmosphere </a:t>
            </a:r>
            <a:r>
              <a:rPr dirty="0" sz="3200" spc="-5">
                <a:latin typeface="Tahoma"/>
                <a:cs typeface="Tahoma"/>
              </a:rPr>
              <a:t>during </a:t>
            </a:r>
            <a:r>
              <a:rPr dirty="0" sz="3200" spc="-15">
                <a:latin typeface="Tahoma"/>
                <a:cs typeface="Tahoma"/>
              </a:rPr>
              <a:t>the  </a:t>
            </a:r>
            <a:r>
              <a:rPr dirty="0" sz="3200">
                <a:latin typeface="Tahoma"/>
                <a:cs typeface="Tahoma"/>
              </a:rPr>
              <a:t>day</a:t>
            </a:r>
            <a:r>
              <a:rPr dirty="0" sz="3200" spc="-25">
                <a:latin typeface="Tahoma"/>
                <a:cs typeface="Tahoma"/>
              </a:rPr>
              <a:t> </a:t>
            </a:r>
            <a:r>
              <a:rPr dirty="0" sz="3200" spc="-10">
                <a:latin typeface="Tahoma"/>
                <a:cs typeface="Tahoma"/>
              </a:rPr>
              <a:t>receive</a:t>
            </a:r>
            <a:r>
              <a:rPr dirty="0" sz="3200" spc="55">
                <a:latin typeface="Tahoma"/>
                <a:cs typeface="Tahoma"/>
              </a:rPr>
              <a:t> </a:t>
            </a:r>
            <a:r>
              <a:rPr dirty="0" sz="3200" spc="-5">
                <a:latin typeface="Tahoma"/>
                <a:cs typeface="Tahoma"/>
              </a:rPr>
              <a:t>heat	by </a:t>
            </a:r>
            <a:r>
              <a:rPr dirty="0" sz="3200" spc="-10">
                <a:latin typeface="Tahoma"/>
                <a:cs typeface="Tahoma"/>
              </a:rPr>
              <a:t>conduction, convection  </a:t>
            </a:r>
            <a:r>
              <a:rPr dirty="0" sz="3200" spc="-5">
                <a:latin typeface="Tahoma"/>
                <a:cs typeface="Tahoma"/>
              </a:rPr>
              <a:t>and </a:t>
            </a:r>
            <a:r>
              <a:rPr dirty="0" sz="3200" spc="-10">
                <a:latin typeface="Tahoma"/>
                <a:cs typeface="Tahoma"/>
              </a:rPr>
              <a:t>radiation from </a:t>
            </a:r>
            <a:r>
              <a:rPr dirty="0" sz="3200" spc="-15">
                <a:latin typeface="Tahoma"/>
                <a:cs typeface="Tahoma"/>
              </a:rPr>
              <a:t>the </a:t>
            </a:r>
            <a:r>
              <a:rPr dirty="0" sz="3200" spc="-10">
                <a:latin typeface="Tahoma"/>
                <a:cs typeface="Tahoma"/>
              </a:rPr>
              <a:t>earth’s surface </a:t>
            </a:r>
            <a:r>
              <a:rPr dirty="0" sz="3200" spc="-5">
                <a:latin typeface="Tahoma"/>
                <a:cs typeface="Tahoma"/>
              </a:rPr>
              <a:t>and  are</a:t>
            </a:r>
            <a:r>
              <a:rPr dirty="0" sz="3200" spc="-10">
                <a:latin typeface="Tahoma"/>
                <a:cs typeface="Tahoma"/>
              </a:rPr>
              <a:t> warmed.</a:t>
            </a:r>
            <a:endParaRPr sz="3200">
              <a:latin typeface="Tahoma"/>
              <a:cs typeface="Tahoma"/>
            </a:endParaRPr>
          </a:p>
          <a:p>
            <a:pPr marL="356870" marR="295275" indent="-344170">
              <a:lnSpc>
                <a:spcPct val="100000"/>
              </a:lnSpc>
              <a:spcBef>
                <a:spcPts val="770"/>
              </a:spcBef>
              <a:buClr>
                <a:srgbClr val="FF63B1"/>
              </a:buClr>
              <a:buChar char="•"/>
              <a:tabLst>
                <a:tab pos="356870" algn="l"/>
              </a:tabLst>
            </a:pPr>
            <a:r>
              <a:rPr dirty="0" sz="3200" spc="-5">
                <a:latin typeface="Tahoma"/>
                <a:cs typeface="Tahoma"/>
              </a:rPr>
              <a:t>This </a:t>
            </a:r>
            <a:r>
              <a:rPr dirty="0" sz="3200" spc="-10">
                <a:latin typeface="Tahoma"/>
                <a:cs typeface="Tahoma"/>
              </a:rPr>
              <a:t>results </a:t>
            </a:r>
            <a:r>
              <a:rPr dirty="0" sz="3200" spc="-5">
                <a:latin typeface="Tahoma"/>
                <a:cs typeface="Tahoma"/>
              </a:rPr>
              <a:t>in </a:t>
            </a:r>
            <a:r>
              <a:rPr dirty="0" sz="3200" spc="-10">
                <a:latin typeface="Tahoma"/>
                <a:cs typeface="Tahoma"/>
              </a:rPr>
              <a:t>temperature profile </a:t>
            </a:r>
            <a:r>
              <a:rPr dirty="0" sz="3200" spc="-5">
                <a:latin typeface="Tahoma"/>
                <a:cs typeface="Tahoma"/>
              </a:rPr>
              <a:t>in </a:t>
            </a:r>
            <a:r>
              <a:rPr dirty="0" sz="3200" spc="-10">
                <a:latin typeface="Tahoma"/>
                <a:cs typeface="Tahoma"/>
              </a:rPr>
              <a:t>the  lower atmosphere that </a:t>
            </a:r>
            <a:r>
              <a:rPr dirty="0" sz="3200" spc="-5">
                <a:latin typeface="Tahoma"/>
                <a:cs typeface="Tahoma"/>
              </a:rPr>
              <a:t>is </a:t>
            </a:r>
            <a:r>
              <a:rPr dirty="0" sz="3200" spc="-10">
                <a:latin typeface="Tahoma"/>
                <a:cs typeface="Tahoma"/>
              </a:rPr>
              <a:t>represented </a:t>
            </a:r>
            <a:r>
              <a:rPr dirty="0" sz="3200" spc="-5">
                <a:latin typeface="Tahoma"/>
                <a:cs typeface="Tahoma"/>
              </a:rPr>
              <a:t>by a  </a:t>
            </a:r>
            <a:r>
              <a:rPr dirty="0" sz="3200" spc="-10">
                <a:latin typeface="Tahoma"/>
                <a:cs typeface="Tahoma"/>
              </a:rPr>
              <a:t>negative </a:t>
            </a:r>
            <a:r>
              <a:rPr dirty="0" sz="3200" spc="-5">
                <a:latin typeface="Tahoma"/>
                <a:cs typeface="Tahoma"/>
              </a:rPr>
              <a:t>lapse</a:t>
            </a:r>
            <a:r>
              <a:rPr dirty="0" sz="3200" spc="85">
                <a:latin typeface="Tahoma"/>
                <a:cs typeface="Tahoma"/>
              </a:rPr>
              <a:t> </a:t>
            </a:r>
            <a:r>
              <a:rPr dirty="0" sz="3200" spc="-10">
                <a:latin typeface="Tahoma"/>
                <a:cs typeface="Tahoma"/>
              </a:rPr>
              <a:t>rate.</a:t>
            </a:r>
            <a:endParaRPr sz="3200">
              <a:latin typeface="Tahoma"/>
              <a:cs typeface="Tahoma"/>
            </a:endParaRPr>
          </a:p>
          <a:p>
            <a:pPr marL="356870" marR="263525" indent="-344170">
              <a:lnSpc>
                <a:spcPct val="100000"/>
              </a:lnSpc>
              <a:spcBef>
                <a:spcPts val="765"/>
              </a:spcBef>
              <a:buClr>
                <a:srgbClr val="FF63B1"/>
              </a:buClr>
              <a:buChar char="•"/>
              <a:tabLst>
                <a:tab pos="356870" algn="l"/>
              </a:tabLst>
            </a:pPr>
            <a:r>
              <a:rPr dirty="0" sz="3200" spc="-5">
                <a:latin typeface="Tahoma"/>
                <a:cs typeface="Tahoma"/>
              </a:rPr>
              <a:t>These </a:t>
            </a:r>
            <a:r>
              <a:rPr dirty="0" sz="3200" spc="-10">
                <a:latin typeface="Tahoma"/>
                <a:cs typeface="Tahoma"/>
              </a:rPr>
              <a:t>types </a:t>
            </a:r>
            <a:r>
              <a:rPr dirty="0" sz="3200" spc="-5">
                <a:latin typeface="Tahoma"/>
                <a:cs typeface="Tahoma"/>
              </a:rPr>
              <a:t>of </a:t>
            </a:r>
            <a:r>
              <a:rPr dirty="0" sz="3200" spc="-10">
                <a:latin typeface="Tahoma"/>
                <a:cs typeface="Tahoma"/>
              </a:rPr>
              <a:t>inversions </a:t>
            </a:r>
            <a:r>
              <a:rPr dirty="0" sz="3200" spc="-5">
                <a:latin typeface="Tahoma"/>
                <a:cs typeface="Tahoma"/>
              </a:rPr>
              <a:t>are </a:t>
            </a:r>
            <a:r>
              <a:rPr dirty="0" sz="3200" spc="-10">
                <a:latin typeface="Tahoma"/>
                <a:cs typeface="Tahoma"/>
              </a:rPr>
              <a:t>intensified </a:t>
            </a:r>
            <a:r>
              <a:rPr dirty="0" sz="3200" spc="-5">
                <a:latin typeface="Tahoma"/>
                <a:cs typeface="Tahoma"/>
              </a:rPr>
              <a:t>in  </a:t>
            </a:r>
            <a:r>
              <a:rPr dirty="0" sz="3200" spc="-10">
                <a:latin typeface="Tahoma"/>
                <a:cs typeface="Tahoma"/>
              </a:rPr>
              <a:t>river</a:t>
            </a:r>
            <a:r>
              <a:rPr dirty="0" sz="3200">
                <a:latin typeface="Tahoma"/>
                <a:cs typeface="Tahoma"/>
              </a:rPr>
              <a:t> </a:t>
            </a:r>
            <a:r>
              <a:rPr dirty="0" sz="3200" spc="-10">
                <a:latin typeface="Tahoma"/>
                <a:cs typeface="Tahoma"/>
              </a:rPr>
              <a:t>valleys.</a:t>
            </a:r>
            <a:endParaRPr sz="3200">
              <a:latin typeface="Tahoma"/>
              <a:cs typeface="Tahoma"/>
            </a:endParaRP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Clr>
                <a:srgbClr val="FF63B1"/>
              </a:buClr>
              <a:buChar char="•"/>
              <a:tabLst>
                <a:tab pos="356870" algn="l"/>
              </a:tabLst>
            </a:pPr>
            <a:r>
              <a:rPr dirty="0" sz="3200" spc="-5">
                <a:latin typeface="Tahoma"/>
                <a:cs typeface="Tahoma"/>
              </a:rPr>
              <a:t>Cause </a:t>
            </a:r>
            <a:r>
              <a:rPr dirty="0" sz="3200" spc="-10">
                <a:latin typeface="Tahoma"/>
                <a:cs typeface="Tahoma"/>
              </a:rPr>
              <a:t>pollutants to </a:t>
            </a:r>
            <a:r>
              <a:rPr dirty="0" sz="3200" spc="-5">
                <a:latin typeface="Tahoma"/>
                <a:cs typeface="Tahoma"/>
              </a:rPr>
              <a:t>be</a:t>
            </a:r>
            <a:r>
              <a:rPr dirty="0" sz="3200" spc="130">
                <a:latin typeface="Tahoma"/>
                <a:cs typeface="Tahoma"/>
              </a:rPr>
              <a:t> </a:t>
            </a:r>
            <a:r>
              <a:rPr dirty="0" sz="3200" spc="-5">
                <a:latin typeface="Tahoma"/>
                <a:cs typeface="Tahoma"/>
              </a:rPr>
              <a:t>“trapped”.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88210" y="6586134"/>
            <a:ext cx="2259330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5">
                <a:latin typeface="Tahoma"/>
                <a:cs typeface="Tahoma"/>
              </a:rPr>
              <a:t>Prof S S </a:t>
            </a:r>
            <a:r>
              <a:rPr dirty="0" sz="1400" spc="-145">
                <a:latin typeface="Tahoma"/>
                <a:cs typeface="Tahoma"/>
              </a:rPr>
              <a:t>Jaha</a:t>
            </a:r>
            <a:r>
              <a:rPr dirty="0" sz="1400" spc="-145">
                <a:latin typeface="Arial"/>
                <a:cs typeface="Arial"/>
              </a:rPr>
              <a:t>1</a:t>
            </a:r>
            <a:r>
              <a:rPr dirty="0" sz="1400" spc="-145">
                <a:latin typeface="Tahoma"/>
                <a:cs typeface="Tahoma"/>
              </a:rPr>
              <a:t>g</a:t>
            </a:r>
            <a:r>
              <a:rPr dirty="0" sz="1400" spc="-145">
                <a:latin typeface="Arial"/>
                <a:cs typeface="Arial"/>
              </a:rPr>
              <a:t>3</a:t>
            </a:r>
            <a:r>
              <a:rPr dirty="0" sz="1400" spc="-145">
                <a:latin typeface="Tahoma"/>
                <a:cs typeface="Tahoma"/>
              </a:rPr>
              <a:t>irdar,</a:t>
            </a:r>
            <a:r>
              <a:rPr dirty="0" sz="1400" spc="2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NKOCET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9064" y="1892807"/>
            <a:ext cx="155448" cy="155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88210" y="6586134"/>
            <a:ext cx="2259330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5">
                <a:latin typeface="Tahoma"/>
                <a:cs typeface="Tahoma"/>
              </a:rPr>
              <a:t>Prof S S </a:t>
            </a:r>
            <a:r>
              <a:rPr dirty="0" sz="1400" spc="-30">
                <a:latin typeface="Tahoma"/>
                <a:cs typeface="Tahoma"/>
              </a:rPr>
              <a:t>Jahagirdar,</a:t>
            </a:r>
            <a:r>
              <a:rPr dirty="0" sz="1400" spc="3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NKOCET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06575" y="6586134"/>
            <a:ext cx="219075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5">
                <a:latin typeface="Tahoma"/>
                <a:cs typeface="Tahoma"/>
              </a:rPr>
              <a:t>14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73679" y="1877567"/>
            <a:ext cx="3480816" cy="40660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275832" y="990600"/>
            <a:ext cx="2706623" cy="4084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3736" y="2084832"/>
            <a:ext cx="2554224" cy="32278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9064" y="1892807"/>
            <a:ext cx="155448" cy="155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739" y="356260"/>
            <a:ext cx="3162935" cy="5237480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356870" marR="61594" indent="-344170">
              <a:lnSpc>
                <a:spcPts val="3890"/>
              </a:lnSpc>
              <a:spcBef>
                <a:spcPts val="585"/>
              </a:spcBef>
              <a:buClr>
                <a:srgbClr val="FF63B1"/>
              </a:buClr>
              <a:buChar char="•"/>
              <a:tabLst>
                <a:tab pos="357505" algn="l"/>
              </a:tabLst>
            </a:pPr>
            <a:r>
              <a:rPr dirty="0" sz="3600" spc="-5">
                <a:latin typeface="Tahoma"/>
                <a:cs typeface="Tahoma"/>
              </a:rPr>
              <a:t>Breakup</a:t>
            </a:r>
            <a:r>
              <a:rPr dirty="0" sz="3600" spc="-80">
                <a:latin typeface="Tahoma"/>
                <a:cs typeface="Tahoma"/>
              </a:rPr>
              <a:t> </a:t>
            </a:r>
            <a:r>
              <a:rPr dirty="0" sz="3600" spc="-5">
                <a:latin typeface="Tahoma"/>
                <a:cs typeface="Tahoma"/>
              </a:rPr>
              <a:t>after  sunrise.</a:t>
            </a:r>
            <a:endParaRPr sz="3600">
              <a:latin typeface="Tahoma"/>
              <a:cs typeface="Tahoma"/>
            </a:endParaRPr>
          </a:p>
          <a:p>
            <a:pPr marL="356870" marR="5080" indent="-344170">
              <a:lnSpc>
                <a:spcPts val="3890"/>
              </a:lnSpc>
              <a:spcBef>
                <a:spcPts val="860"/>
              </a:spcBef>
              <a:buClr>
                <a:srgbClr val="FF63B1"/>
              </a:buClr>
              <a:buChar char="•"/>
              <a:tabLst>
                <a:tab pos="357505" algn="l"/>
              </a:tabLst>
            </a:pPr>
            <a:r>
              <a:rPr dirty="0" sz="3600">
                <a:latin typeface="Tahoma"/>
                <a:cs typeface="Tahoma"/>
              </a:rPr>
              <a:t>Occurs in  </a:t>
            </a:r>
            <a:r>
              <a:rPr dirty="0" sz="3600" spc="-5">
                <a:latin typeface="Tahoma"/>
                <a:cs typeface="Tahoma"/>
              </a:rPr>
              <a:t>winter</a:t>
            </a:r>
            <a:r>
              <a:rPr dirty="0" sz="3600" spc="-90">
                <a:latin typeface="Tahoma"/>
                <a:cs typeface="Tahoma"/>
              </a:rPr>
              <a:t> </a:t>
            </a:r>
            <a:r>
              <a:rPr dirty="0" sz="3600">
                <a:latin typeface="Tahoma"/>
                <a:cs typeface="Tahoma"/>
              </a:rPr>
              <a:t>season  in</a:t>
            </a:r>
            <a:r>
              <a:rPr dirty="0" sz="3600" spc="-35">
                <a:latin typeface="Tahoma"/>
                <a:cs typeface="Tahoma"/>
              </a:rPr>
              <a:t> </a:t>
            </a:r>
            <a:r>
              <a:rPr dirty="0" sz="3600" spc="-5">
                <a:latin typeface="Tahoma"/>
                <a:cs typeface="Tahoma"/>
              </a:rPr>
              <a:t>India.</a:t>
            </a:r>
            <a:endParaRPr sz="3600">
              <a:latin typeface="Tahoma"/>
              <a:cs typeface="Tahoma"/>
            </a:endParaRPr>
          </a:p>
          <a:p>
            <a:pPr marL="356870" marR="147955" indent="-344170">
              <a:lnSpc>
                <a:spcPts val="3890"/>
              </a:lnSpc>
              <a:spcBef>
                <a:spcPts val="860"/>
              </a:spcBef>
              <a:buClr>
                <a:srgbClr val="FF63B1"/>
              </a:buClr>
              <a:buChar char="•"/>
              <a:tabLst>
                <a:tab pos="357505" algn="l"/>
              </a:tabLst>
            </a:pPr>
            <a:r>
              <a:rPr dirty="0" sz="3600">
                <a:latin typeface="Tahoma"/>
                <a:cs typeface="Tahoma"/>
              </a:rPr>
              <a:t>Most </a:t>
            </a:r>
            <a:r>
              <a:rPr dirty="0" sz="3600" spc="-10">
                <a:latin typeface="Tahoma"/>
                <a:cs typeface="Tahoma"/>
              </a:rPr>
              <a:t>likely</a:t>
            </a:r>
            <a:r>
              <a:rPr dirty="0" sz="3600" spc="-95">
                <a:latin typeface="Tahoma"/>
                <a:cs typeface="Tahoma"/>
              </a:rPr>
              <a:t> </a:t>
            </a:r>
            <a:r>
              <a:rPr dirty="0" sz="3600" spc="-5">
                <a:latin typeface="Tahoma"/>
                <a:cs typeface="Tahoma"/>
              </a:rPr>
              <a:t>to  occur during  windless </a:t>
            </a:r>
            <a:r>
              <a:rPr dirty="0" sz="3600">
                <a:latin typeface="Tahoma"/>
                <a:cs typeface="Tahoma"/>
              </a:rPr>
              <a:t>and  </a:t>
            </a:r>
            <a:r>
              <a:rPr dirty="0" sz="3600" spc="-5">
                <a:latin typeface="Tahoma"/>
                <a:cs typeface="Tahoma"/>
              </a:rPr>
              <a:t>cloudless  </a:t>
            </a:r>
            <a:r>
              <a:rPr dirty="0" sz="3600">
                <a:latin typeface="Tahoma"/>
                <a:cs typeface="Tahoma"/>
              </a:rPr>
              <a:t>nights.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88210" y="6586134"/>
            <a:ext cx="340995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10">
                <a:latin typeface="Tahoma"/>
                <a:cs typeface="Tahoma"/>
              </a:rPr>
              <a:t>Pr</a:t>
            </a:r>
            <a:r>
              <a:rPr dirty="0" sz="1400" spc="10">
                <a:latin typeface="Tahoma"/>
                <a:cs typeface="Tahoma"/>
              </a:rPr>
              <a:t>o</a:t>
            </a:r>
            <a:r>
              <a:rPr dirty="0" sz="1400" spc="-5">
                <a:latin typeface="Tahoma"/>
                <a:cs typeface="Tahoma"/>
              </a:rPr>
              <a:t>f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9616" y="6598748"/>
            <a:ext cx="1865630" cy="213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75"/>
              </a:lnSpc>
            </a:pPr>
            <a:r>
              <a:rPr dirty="0" sz="1400" spc="-5">
                <a:latin typeface="Tahoma"/>
                <a:cs typeface="Tahoma"/>
              </a:rPr>
              <a:t>S S </a:t>
            </a:r>
            <a:r>
              <a:rPr dirty="0" sz="1400" spc="-90">
                <a:latin typeface="Tahoma"/>
                <a:cs typeface="Tahoma"/>
              </a:rPr>
              <a:t>Jaha</a:t>
            </a:r>
            <a:r>
              <a:rPr dirty="0" sz="1400" spc="-90">
                <a:latin typeface="Arial"/>
                <a:cs typeface="Arial"/>
              </a:rPr>
              <a:t>15</a:t>
            </a:r>
            <a:r>
              <a:rPr dirty="0" sz="1400" spc="-90">
                <a:latin typeface="Tahoma"/>
                <a:cs typeface="Tahoma"/>
              </a:rPr>
              <a:t>girdar,</a:t>
            </a:r>
            <a:r>
              <a:rPr dirty="0" sz="1400" spc="20">
                <a:latin typeface="Tahoma"/>
                <a:cs typeface="Tahoma"/>
              </a:rPr>
              <a:t> </a:t>
            </a:r>
            <a:r>
              <a:rPr dirty="0" sz="1400" spc="-150">
                <a:latin typeface="Tahoma"/>
                <a:cs typeface="Tahoma"/>
              </a:rPr>
              <a:t>NKOCET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90800" y="5943600"/>
            <a:ext cx="1066800" cy="914400"/>
          </a:xfrm>
          <a:custGeom>
            <a:avLst/>
            <a:gdLst/>
            <a:ahLst/>
            <a:cxnLst/>
            <a:rect l="l" t="t" r="r" b="b"/>
            <a:pathLst>
              <a:path w="1066800" h="914400">
                <a:moveTo>
                  <a:pt x="1066800" y="0"/>
                </a:moveTo>
                <a:lnTo>
                  <a:pt x="0" y="0"/>
                </a:lnTo>
                <a:lnTo>
                  <a:pt x="0" y="914400"/>
                </a:lnTo>
                <a:lnTo>
                  <a:pt x="1066800" y="914400"/>
                </a:lnTo>
                <a:lnTo>
                  <a:pt x="1066800" y="801624"/>
                </a:lnTo>
                <a:lnTo>
                  <a:pt x="448056" y="801624"/>
                </a:lnTo>
                <a:lnTo>
                  <a:pt x="402348" y="797459"/>
                </a:lnTo>
                <a:lnTo>
                  <a:pt x="359199" y="785468"/>
                </a:lnTo>
                <a:lnTo>
                  <a:pt x="319362" y="766402"/>
                </a:lnTo>
                <a:lnTo>
                  <a:pt x="283589" y="741015"/>
                </a:lnTo>
                <a:lnTo>
                  <a:pt x="252632" y="710058"/>
                </a:lnTo>
                <a:lnTo>
                  <a:pt x="227245" y="674285"/>
                </a:lnTo>
                <a:lnTo>
                  <a:pt x="208179" y="634448"/>
                </a:lnTo>
                <a:lnTo>
                  <a:pt x="196188" y="591299"/>
                </a:lnTo>
                <a:lnTo>
                  <a:pt x="192024" y="545592"/>
                </a:lnTo>
                <a:lnTo>
                  <a:pt x="192024" y="286512"/>
                </a:lnTo>
                <a:lnTo>
                  <a:pt x="533400" y="286512"/>
                </a:lnTo>
                <a:lnTo>
                  <a:pt x="707136" y="115823"/>
                </a:lnTo>
                <a:lnTo>
                  <a:pt x="1066800" y="115823"/>
                </a:lnTo>
                <a:lnTo>
                  <a:pt x="1066800" y="0"/>
                </a:lnTo>
                <a:close/>
              </a:path>
              <a:path w="1066800" h="914400">
                <a:moveTo>
                  <a:pt x="1066800" y="115823"/>
                </a:moveTo>
                <a:lnTo>
                  <a:pt x="707136" y="115823"/>
                </a:lnTo>
                <a:lnTo>
                  <a:pt x="877824" y="286512"/>
                </a:lnTo>
                <a:lnTo>
                  <a:pt x="792479" y="286512"/>
                </a:lnTo>
                <a:lnTo>
                  <a:pt x="792479" y="545592"/>
                </a:lnTo>
                <a:lnTo>
                  <a:pt x="788311" y="591299"/>
                </a:lnTo>
                <a:lnTo>
                  <a:pt x="776290" y="634448"/>
                </a:lnTo>
                <a:lnTo>
                  <a:pt x="757145" y="674285"/>
                </a:lnTo>
                <a:lnTo>
                  <a:pt x="731603" y="710058"/>
                </a:lnTo>
                <a:lnTo>
                  <a:pt x="700391" y="741015"/>
                </a:lnTo>
                <a:lnTo>
                  <a:pt x="664238" y="766402"/>
                </a:lnTo>
                <a:lnTo>
                  <a:pt x="623869" y="785468"/>
                </a:lnTo>
                <a:lnTo>
                  <a:pt x="580014" y="797459"/>
                </a:lnTo>
                <a:lnTo>
                  <a:pt x="533400" y="801624"/>
                </a:lnTo>
                <a:lnTo>
                  <a:pt x="1066800" y="801624"/>
                </a:lnTo>
                <a:lnTo>
                  <a:pt x="1066800" y="115823"/>
                </a:lnTo>
                <a:close/>
              </a:path>
              <a:path w="1066800" h="914400">
                <a:moveTo>
                  <a:pt x="621792" y="286512"/>
                </a:moveTo>
                <a:lnTo>
                  <a:pt x="362712" y="286512"/>
                </a:lnTo>
                <a:lnTo>
                  <a:pt x="362712" y="545592"/>
                </a:lnTo>
                <a:lnTo>
                  <a:pt x="369617" y="578215"/>
                </a:lnTo>
                <a:lnTo>
                  <a:pt x="388238" y="605409"/>
                </a:lnTo>
                <a:lnTo>
                  <a:pt x="415432" y="624030"/>
                </a:lnTo>
                <a:lnTo>
                  <a:pt x="448056" y="630936"/>
                </a:lnTo>
                <a:lnTo>
                  <a:pt x="533400" y="630936"/>
                </a:lnTo>
                <a:lnTo>
                  <a:pt x="567785" y="624030"/>
                </a:lnTo>
                <a:lnTo>
                  <a:pt x="595883" y="605409"/>
                </a:lnTo>
                <a:lnTo>
                  <a:pt x="614838" y="578215"/>
                </a:lnTo>
                <a:lnTo>
                  <a:pt x="621792" y="545592"/>
                </a:lnTo>
                <a:lnTo>
                  <a:pt x="621792" y="286512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782823" y="6059423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170687" y="170687"/>
                </a:moveTo>
                <a:lnTo>
                  <a:pt x="0" y="170687"/>
                </a:lnTo>
                <a:lnTo>
                  <a:pt x="0" y="429767"/>
                </a:lnTo>
                <a:lnTo>
                  <a:pt x="4164" y="475475"/>
                </a:lnTo>
                <a:lnTo>
                  <a:pt x="16155" y="518624"/>
                </a:lnTo>
                <a:lnTo>
                  <a:pt x="35221" y="558461"/>
                </a:lnTo>
                <a:lnTo>
                  <a:pt x="60608" y="594234"/>
                </a:lnTo>
                <a:lnTo>
                  <a:pt x="91565" y="625191"/>
                </a:lnTo>
                <a:lnTo>
                  <a:pt x="127338" y="650578"/>
                </a:lnTo>
                <a:lnTo>
                  <a:pt x="167175" y="669644"/>
                </a:lnTo>
                <a:lnTo>
                  <a:pt x="210324" y="681635"/>
                </a:lnTo>
                <a:lnTo>
                  <a:pt x="256031" y="685799"/>
                </a:lnTo>
                <a:lnTo>
                  <a:pt x="341375" y="685799"/>
                </a:lnTo>
                <a:lnTo>
                  <a:pt x="387990" y="681635"/>
                </a:lnTo>
                <a:lnTo>
                  <a:pt x="431845" y="669644"/>
                </a:lnTo>
                <a:lnTo>
                  <a:pt x="472214" y="650578"/>
                </a:lnTo>
                <a:lnTo>
                  <a:pt x="508367" y="625191"/>
                </a:lnTo>
                <a:lnTo>
                  <a:pt x="539579" y="594234"/>
                </a:lnTo>
                <a:lnTo>
                  <a:pt x="565121" y="558461"/>
                </a:lnTo>
                <a:lnTo>
                  <a:pt x="584266" y="518624"/>
                </a:lnTo>
                <a:lnTo>
                  <a:pt x="585245" y="515111"/>
                </a:lnTo>
                <a:lnTo>
                  <a:pt x="256031" y="515111"/>
                </a:lnTo>
                <a:lnTo>
                  <a:pt x="223408" y="508206"/>
                </a:lnTo>
                <a:lnTo>
                  <a:pt x="196214" y="489584"/>
                </a:lnTo>
                <a:lnTo>
                  <a:pt x="177593" y="462391"/>
                </a:lnTo>
                <a:lnTo>
                  <a:pt x="170687" y="429767"/>
                </a:lnTo>
                <a:lnTo>
                  <a:pt x="170687" y="170687"/>
                </a:lnTo>
                <a:close/>
              </a:path>
              <a:path w="685800" h="685800">
                <a:moveTo>
                  <a:pt x="600455" y="170687"/>
                </a:moveTo>
                <a:lnTo>
                  <a:pt x="429768" y="170687"/>
                </a:lnTo>
                <a:lnTo>
                  <a:pt x="429768" y="429767"/>
                </a:lnTo>
                <a:lnTo>
                  <a:pt x="422814" y="462391"/>
                </a:lnTo>
                <a:lnTo>
                  <a:pt x="403859" y="489584"/>
                </a:lnTo>
                <a:lnTo>
                  <a:pt x="375761" y="508206"/>
                </a:lnTo>
                <a:lnTo>
                  <a:pt x="341375" y="515111"/>
                </a:lnTo>
                <a:lnTo>
                  <a:pt x="585245" y="515111"/>
                </a:lnTo>
                <a:lnTo>
                  <a:pt x="596287" y="475475"/>
                </a:lnTo>
                <a:lnTo>
                  <a:pt x="600455" y="429767"/>
                </a:lnTo>
                <a:lnTo>
                  <a:pt x="600455" y="170687"/>
                </a:lnTo>
                <a:close/>
              </a:path>
              <a:path w="685800" h="685800">
                <a:moveTo>
                  <a:pt x="515112" y="0"/>
                </a:moveTo>
                <a:lnTo>
                  <a:pt x="341375" y="170687"/>
                </a:lnTo>
                <a:lnTo>
                  <a:pt x="685800" y="170687"/>
                </a:lnTo>
                <a:lnTo>
                  <a:pt x="515112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633215" y="914400"/>
            <a:ext cx="5510784" cy="594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9064" y="1892807"/>
            <a:ext cx="155448" cy="155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739" y="161035"/>
            <a:ext cx="8814435" cy="46678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14525" marR="830580" indent="-1207135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latin typeface="Tahoma"/>
                <a:cs typeface="Tahoma"/>
              </a:rPr>
              <a:t>3. </a:t>
            </a:r>
            <a:r>
              <a:rPr dirty="0" sz="3600" spc="-5" b="1">
                <a:latin typeface="Tahoma"/>
                <a:cs typeface="Tahoma"/>
              </a:rPr>
              <a:t>Combination </a:t>
            </a:r>
            <a:r>
              <a:rPr dirty="0" sz="3600" spc="5" b="1">
                <a:latin typeface="Tahoma"/>
                <a:cs typeface="Tahoma"/>
              </a:rPr>
              <a:t>of </a:t>
            </a:r>
            <a:r>
              <a:rPr dirty="0" sz="3600" spc="-5" b="1">
                <a:latin typeface="Tahoma"/>
                <a:cs typeface="Tahoma"/>
              </a:rPr>
              <a:t>radiation</a:t>
            </a:r>
            <a:r>
              <a:rPr dirty="0" sz="3600" spc="-114" b="1">
                <a:latin typeface="Tahoma"/>
                <a:cs typeface="Tahoma"/>
              </a:rPr>
              <a:t> </a:t>
            </a:r>
            <a:r>
              <a:rPr dirty="0" sz="3600" b="1">
                <a:latin typeface="Tahoma"/>
                <a:cs typeface="Tahoma"/>
              </a:rPr>
              <a:t>and  </a:t>
            </a:r>
            <a:r>
              <a:rPr dirty="0" sz="3600" spc="-5" b="1">
                <a:latin typeface="Tahoma"/>
                <a:cs typeface="Tahoma"/>
              </a:rPr>
              <a:t>Subsidence</a:t>
            </a:r>
            <a:r>
              <a:rPr dirty="0" sz="3600" spc="-40" b="1">
                <a:latin typeface="Tahoma"/>
                <a:cs typeface="Tahoma"/>
              </a:rPr>
              <a:t> </a:t>
            </a:r>
            <a:r>
              <a:rPr dirty="0" sz="3600" spc="-5" b="1">
                <a:latin typeface="Tahoma"/>
                <a:cs typeface="Tahoma"/>
              </a:rPr>
              <a:t>inversion</a:t>
            </a:r>
            <a:endParaRPr sz="3600">
              <a:latin typeface="Tahoma"/>
              <a:cs typeface="Tahoma"/>
            </a:endParaRPr>
          </a:p>
          <a:p>
            <a:pPr algn="just" marL="356870" marR="5080" indent="-344170">
              <a:lnSpc>
                <a:spcPct val="100000"/>
              </a:lnSpc>
              <a:spcBef>
                <a:spcPts val="1125"/>
              </a:spcBef>
              <a:buClr>
                <a:srgbClr val="FF63B1"/>
              </a:buClr>
              <a:buChar char="•"/>
              <a:tabLst>
                <a:tab pos="357505" algn="l"/>
              </a:tabLst>
            </a:pPr>
            <a:r>
              <a:rPr dirty="0" sz="3600" spc="-5">
                <a:latin typeface="Tahoma"/>
                <a:cs typeface="Tahoma"/>
              </a:rPr>
              <a:t>It </a:t>
            </a:r>
            <a:r>
              <a:rPr dirty="0" sz="3600">
                <a:latin typeface="Tahoma"/>
                <a:cs typeface="Tahoma"/>
              </a:rPr>
              <a:t>is </a:t>
            </a:r>
            <a:r>
              <a:rPr dirty="0" sz="3600" spc="-5">
                <a:latin typeface="Tahoma"/>
                <a:cs typeface="Tahoma"/>
              </a:rPr>
              <a:t>possible for subsidence </a:t>
            </a:r>
            <a:r>
              <a:rPr dirty="0" sz="3600">
                <a:latin typeface="Tahoma"/>
                <a:cs typeface="Tahoma"/>
              </a:rPr>
              <a:t>and </a:t>
            </a:r>
            <a:r>
              <a:rPr dirty="0" sz="3600" spc="-10">
                <a:latin typeface="Tahoma"/>
                <a:cs typeface="Tahoma"/>
              </a:rPr>
              <a:t>radiation  </a:t>
            </a:r>
            <a:r>
              <a:rPr dirty="0" sz="3600">
                <a:latin typeface="Tahoma"/>
                <a:cs typeface="Tahoma"/>
              </a:rPr>
              <a:t>inversions </a:t>
            </a:r>
            <a:r>
              <a:rPr dirty="0" sz="3600" spc="-5">
                <a:latin typeface="Tahoma"/>
                <a:cs typeface="Tahoma"/>
              </a:rPr>
              <a:t>to </a:t>
            </a:r>
            <a:r>
              <a:rPr dirty="0" sz="3600">
                <a:latin typeface="Tahoma"/>
                <a:cs typeface="Tahoma"/>
              </a:rPr>
              <a:t>appear in </a:t>
            </a:r>
            <a:r>
              <a:rPr dirty="0" sz="3600" spc="-5">
                <a:latin typeface="Tahoma"/>
                <a:cs typeface="Tahoma"/>
              </a:rPr>
              <a:t>the atmosphere </a:t>
            </a:r>
            <a:r>
              <a:rPr dirty="0" sz="3600">
                <a:latin typeface="Tahoma"/>
                <a:cs typeface="Tahoma"/>
              </a:rPr>
              <a:t>at  </a:t>
            </a:r>
            <a:r>
              <a:rPr dirty="0" sz="3600" spc="-5">
                <a:latin typeface="Tahoma"/>
                <a:cs typeface="Tahoma"/>
              </a:rPr>
              <a:t>the same</a:t>
            </a:r>
            <a:r>
              <a:rPr dirty="0" sz="3600" spc="-10">
                <a:latin typeface="Tahoma"/>
                <a:cs typeface="Tahoma"/>
              </a:rPr>
              <a:t> </a:t>
            </a:r>
            <a:r>
              <a:rPr dirty="0" sz="3600" spc="-5">
                <a:latin typeface="Tahoma"/>
                <a:cs typeface="Tahoma"/>
              </a:rPr>
              <a:t>time.</a:t>
            </a:r>
            <a:endParaRPr sz="3600">
              <a:latin typeface="Tahoma"/>
              <a:cs typeface="Tahoma"/>
            </a:endParaRPr>
          </a:p>
          <a:p>
            <a:pPr marL="356870" marR="307975" indent="-344170">
              <a:lnSpc>
                <a:spcPct val="100000"/>
              </a:lnSpc>
              <a:spcBef>
                <a:spcPts val="865"/>
              </a:spcBef>
              <a:buClr>
                <a:srgbClr val="FF63B1"/>
              </a:buClr>
              <a:buChar char="•"/>
              <a:tabLst>
                <a:tab pos="357505" algn="l"/>
              </a:tabLst>
            </a:pPr>
            <a:r>
              <a:rPr dirty="0" sz="3600" spc="-10">
                <a:latin typeface="Tahoma"/>
                <a:cs typeface="Tahoma"/>
              </a:rPr>
              <a:t>Joint </a:t>
            </a:r>
            <a:r>
              <a:rPr dirty="0" sz="3600" spc="-5">
                <a:latin typeface="Tahoma"/>
                <a:cs typeface="Tahoma"/>
              </a:rPr>
              <a:t>occurrence </a:t>
            </a:r>
            <a:r>
              <a:rPr dirty="0" sz="3600">
                <a:latin typeface="Tahoma"/>
                <a:cs typeface="Tahoma"/>
              </a:rPr>
              <a:t>of </a:t>
            </a:r>
            <a:r>
              <a:rPr dirty="0" sz="3600" spc="-5">
                <a:latin typeface="Tahoma"/>
                <a:cs typeface="Tahoma"/>
              </a:rPr>
              <a:t>these two types </a:t>
            </a:r>
            <a:r>
              <a:rPr dirty="0" sz="3600">
                <a:latin typeface="Tahoma"/>
                <a:cs typeface="Tahoma"/>
              </a:rPr>
              <a:t>of  inversions leads </a:t>
            </a:r>
            <a:r>
              <a:rPr dirty="0" sz="3600" spc="-5">
                <a:latin typeface="Tahoma"/>
                <a:cs typeface="Tahoma"/>
              </a:rPr>
              <a:t>to </a:t>
            </a:r>
            <a:r>
              <a:rPr dirty="0" sz="3600">
                <a:latin typeface="Tahoma"/>
                <a:cs typeface="Tahoma"/>
              </a:rPr>
              <a:t>a </a:t>
            </a:r>
            <a:r>
              <a:rPr dirty="0" sz="3600" spc="-5">
                <a:latin typeface="Tahoma"/>
                <a:cs typeface="Tahoma"/>
              </a:rPr>
              <a:t>special </a:t>
            </a:r>
            <a:r>
              <a:rPr dirty="0" sz="3600">
                <a:latin typeface="Tahoma"/>
                <a:cs typeface="Tahoma"/>
              </a:rPr>
              <a:t>phenomena  </a:t>
            </a:r>
            <a:r>
              <a:rPr dirty="0" sz="3600" spc="-10">
                <a:latin typeface="Tahoma"/>
                <a:cs typeface="Tahoma"/>
              </a:rPr>
              <a:t>called </a:t>
            </a:r>
            <a:r>
              <a:rPr dirty="0" u="heavy" sz="3600" spc="-5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‘Trapping </a:t>
            </a:r>
            <a:r>
              <a:rPr dirty="0" u="heavy" sz="3600" spc="5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of</a:t>
            </a:r>
            <a:r>
              <a:rPr dirty="0" u="heavy" sz="3600" spc="-3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3600" spc="-1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plume’.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5"/>
              <a:t>Prof S S </a:t>
            </a:r>
            <a:r>
              <a:rPr dirty="0" spc="-30"/>
              <a:t>Jahagirdar,</a:t>
            </a:r>
            <a:r>
              <a:rPr dirty="0" spc="35"/>
              <a:t> </a:t>
            </a:r>
            <a:r>
              <a:rPr dirty="0" spc="-10"/>
              <a:t>NKOCET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dirty="0" spc="-5"/>
              <a:t>16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9064" y="1892807"/>
            <a:ext cx="155448" cy="155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1216" y="4437145"/>
            <a:ext cx="6683375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000" spc="5"/>
              <a:t>WIND VELOCITY</a:t>
            </a:r>
            <a:r>
              <a:rPr dirty="0" sz="4000" spc="-180"/>
              <a:t> </a:t>
            </a:r>
            <a:r>
              <a:rPr dirty="0" sz="4000"/>
              <a:t>PROFILE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5"/>
              <a:t>Prof S S </a:t>
            </a:r>
            <a:r>
              <a:rPr dirty="0" spc="-30"/>
              <a:t>Jahagirdar,</a:t>
            </a:r>
            <a:r>
              <a:rPr dirty="0" spc="35"/>
              <a:t> </a:t>
            </a:r>
            <a:r>
              <a:rPr dirty="0" spc="-10"/>
              <a:t>NKOCET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dirty="0" spc="-5"/>
              <a:t>16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9064" y="1892807"/>
            <a:ext cx="155448" cy="155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14688" y="450864"/>
            <a:ext cx="5069840" cy="695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400" spc="-5" b="0">
                <a:latin typeface="Tahoma"/>
                <a:cs typeface="Tahoma"/>
              </a:rPr>
              <a:t>Wind </a:t>
            </a:r>
            <a:r>
              <a:rPr dirty="0" sz="4400" spc="-10" b="0">
                <a:latin typeface="Tahoma"/>
                <a:cs typeface="Tahoma"/>
              </a:rPr>
              <a:t>Velocity</a:t>
            </a:r>
            <a:r>
              <a:rPr dirty="0" sz="4400" spc="-30" b="0">
                <a:latin typeface="Tahoma"/>
                <a:cs typeface="Tahoma"/>
              </a:rPr>
              <a:t> </a:t>
            </a:r>
            <a:r>
              <a:rPr dirty="0" sz="4400" spc="-10" b="0">
                <a:latin typeface="Tahoma"/>
                <a:cs typeface="Tahoma"/>
              </a:rPr>
              <a:t>Profile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360" y="1306133"/>
            <a:ext cx="8335009" cy="392684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484"/>
              </a:spcBef>
              <a:buClr>
                <a:srgbClr val="FF63B1"/>
              </a:buClr>
              <a:buChar char="•"/>
              <a:tabLst>
                <a:tab pos="357505" algn="l"/>
              </a:tabLst>
            </a:pPr>
            <a:r>
              <a:rPr dirty="0" sz="3200" spc="-15">
                <a:latin typeface="Tahoma"/>
                <a:cs typeface="Tahoma"/>
              </a:rPr>
              <a:t>Friction </a:t>
            </a:r>
            <a:r>
              <a:rPr dirty="0" sz="3200" spc="-10">
                <a:latin typeface="Tahoma"/>
                <a:cs typeface="Tahoma"/>
              </a:rPr>
              <a:t>retards wind</a:t>
            </a:r>
            <a:r>
              <a:rPr dirty="0" sz="3200" spc="114">
                <a:latin typeface="Tahoma"/>
                <a:cs typeface="Tahoma"/>
              </a:rPr>
              <a:t> </a:t>
            </a:r>
            <a:r>
              <a:rPr dirty="0" sz="3200" spc="-5">
                <a:latin typeface="Tahoma"/>
                <a:cs typeface="Tahoma"/>
              </a:rPr>
              <a:t>movement</a:t>
            </a:r>
            <a:endParaRPr sz="3200">
              <a:latin typeface="Tahoma"/>
              <a:cs typeface="Tahoma"/>
            </a:endParaRPr>
          </a:p>
          <a:p>
            <a:pPr marL="356870" indent="-344170">
              <a:lnSpc>
                <a:spcPct val="100000"/>
              </a:lnSpc>
              <a:spcBef>
                <a:spcPts val="380"/>
              </a:spcBef>
              <a:buClr>
                <a:srgbClr val="FF63B1"/>
              </a:buClr>
              <a:buChar char="•"/>
              <a:tabLst>
                <a:tab pos="357505" algn="l"/>
              </a:tabLst>
            </a:pPr>
            <a:r>
              <a:rPr dirty="0" sz="3200" spc="-15">
                <a:latin typeface="Tahoma"/>
                <a:cs typeface="Tahoma"/>
              </a:rPr>
              <a:t>Friction </a:t>
            </a:r>
            <a:r>
              <a:rPr dirty="0" sz="3200" spc="-5">
                <a:latin typeface="Tahoma"/>
                <a:cs typeface="Tahoma"/>
              </a:rPr>
              <a:t>is proportional </a:t>
            </a:r>
            <a:r>
              <a:rPr dirty="0" sz="3200" spc="-10">
                <a:latin typeface="Tahoma"/>
                <a:cs typeface="Tahoma"/>
              </a:rPr>
              <a:t>to surface</a:t>
            </a:r>
            <a:r>
              <a:rPr dirty="0" sz="3200" spc="170">
                <a:latin typeface="Tahoma"/>
                <a:cs typeface="Tahoma"/>
              </a:rPr>
              <a:t> </a:t>
            </a:r>
            <a:r>
              <a:rPr dirty="0" sz="3200" spc="-10">
                <a:latin typeface="Tahoma"/>
                <a:cs typeface="Tahoma"/>
              </a:rPr>
              <a:t>roughness</a:t>
            </a:r>
            <a:endParaRPr sz="3200">
              <a:latin typeface="Tahoma"/>
              <a:cs typeface="Tahoma"/>
            </a:endParaRPr>
          </a:p>
          <a:p>
            <a:pPr marL="356870" marR="5080" indent="-344170">
              <a:lnSpc>
                <a:spcPts val="3460"/>
              </a:lnSpc>
              <a:spcBef>
                <a:spcPts val="815"/>
              </a:spcBef>
              <a:buClr>
                <a:srgbClr val="FF63B1"/>
              </a:buClr>
              <a:buChar char="•"/>
              <a:tabLst>
                <a:tab pos="357505" algn="l"/>
              </a:tabLst>
            </a:pPr>
            <a:r>
              <a:rPr dirty="0" sz="3200" spc="-10">
                <a:latin typeface="Tahoma"/>
                <a:cs typeface="Tahoma"/>
              </a:rPr>
              <a:t>Location </a:t>
            </a:r>
            <a:r>
              <a:rPr dirty="0" sz="3200" spc="-5">
                <a:latin typeface="Tahoma"/>
                <a:cs typeface="Tahoma"/>
              </a:rPr>
              <a:t>and </a:t>
            </a:r>
            <a:r>
              <a:rPr dirty="0" sz="3200" spc="-15">
                <a:latin typeface="Tahoma"/>
                <a:cs typeface="Tahoma"/>
              </a:rPr>
              <a:t>size </a:t>
            </a:r>
            <a:r>
              <a:rPr dirty="0" sz="3200" spc="-5">
                <a:latin typeface="Tahoma"/>
                <a:cs typeface="Tahoma"/>
              </a:rPr>
              <a:t>of </a:t>
            </a:r>
            <a:r>
              <a:rPr dirty="0" sz="3200" spc="-10">
                <a:latin typeface="Tahoma"/>
                <a:cs typeface="Tahoma"/>
              </a:rPr>
              <a:t>surface objects </a:t>
            </a:r>
            <a:r>
              <a:rPr dirty="0" sz="3200" spc="-5">
                <a:latin typeface="Tahoma"/>
                <a:cs typeface="Tahoma"/>
              </a:rPr>
              <a:t>produce  </a:t>
            </a:r>
            <a:r>
              <a:rPr dirty="0" sz="3200" spc="-10">
                <a:latin typeface="Tahoma"/>
                <a:cs typeface="Tahoma"/>
              </a:rPr>
              <a:t>different wind velocity </a:t>
            </a:r>
            <a:r>
              <a:rPr dirty="0" sz="3200" spc="-5">
                <a:latin typeface="Tahoma"/>
                <a:cs typeface="Tahoma"/>
              </a:rPr>
              <a:t>gradients in </a:t>
            </a:r>
            <a:r>
              <a:rPr dirty="0" sz="3200" spc="-15">
                <a:latin typeface="Tahoma"/>
                <a:cs typeface="Tahoma"/>
              </a:rPr>
              <a:t>the  </a:t>
            </a:r>
            <a:r>
              <a:rPr dirty="0" sz="3200" spc="-10">
                <a:latin typeface="Tahoma"/>
                <a:cs typeface="Tahoma"/>
              </a:rPr>
              <a:t>vertical</a:t>
            </a:r>
            <a:r>
              <a:rPr dirty="0" sz="3200" spc="35">
                <a:latin typeface="Tahoma"/>
                <a:cs typeface="Tahoma"/>
              </a:rPr>
              <a:t> </a:t>
            </a:r>
            <a:r>
              <a:rPr dirty="0" sz="3200" spc="-10">
                <a:latin typeface="Tahoma"/>
                <a:cs typeface="Tahoma"/>
              </a:rPr>
              <a:t>direction</a:t>
            </a:r>
            <a:endParaRPr sz="3200">
              <a:latin typeface="Tahoma"/>
              <a:cs typeface="Tahoma"/>
            </a:endParaRPr>
          </a:p>
          <a:p>
            <a:pPr algn="just" marL="356870" marR="162560" indent="-344170">
              <a:lnSpc>
                <a:spcPct val="90000"/>
              </a:lnSpc>
              <a:spcBef>
                <a:spcPts val="710"/>
              </a:spcBef>
              <a:buClr>
                <a:srgbClr val="FF63B1"/>
              </a:buClr>
              <a:buChar char="•"/>
              <a:tabLst>
                <a:tab pos="357505" algn="l"/>
              </a:tabLst>
            </a:pPr>
            <a:r>
              <a:rPr dirty="0" sz="3200" spc="-5">
                <a:latin typeface="Tahoma"/>
                <a:cs typeface="Tahoma"/>
              </a:rPr>
              <a:t>Area of </a:t>
            </a:r>
            <a:r>
              <a:rPr dirty="0" sz="3200" spc="-10">
                <a:latin typeface="Tahoma"/>
                <a:cs typeface="Tahoma"/>
              </a:rPr>
              <a:t>atmosphere </a:t>
            </a:r>
            <a:r>
              <a:rPr dirty="0" sz="3200" spc="-15">
                <a:latin typeface="Tahoma"/>
                <a:cs typeface="Tahoma"/>
              </a:rPr>
              <a:t>influenced </a:t>
            </a:r>
            <a:r>
              <a:rPr dirty="0" sz="3200" spc="-5">
                <a:latin typeface="Tahoma"/>
                <a:cs typeface="Tahoma"/>
              </a:rPr>
              <a:t>by </a:t>
            </a:r>
            <a:r>
              <a:rPr dirty="0" sz="3200" spc="-15">
                <a:latin typeface="Tahoma"/>
                <a:cs typeface="Tahoma"/>
              </a:rPr>
              <a:t>friction </a:t>
            </a:r>
            <a:r>
              <a:rPr dirty="0" sz="3200" spc="-5">
                <a:latin typeface="Tahoma"/>
                <a:cs typeface="Tahoma"/>
              </a:rPr>
              <a:t>–  </a:t>
            </a:r>
            <a:r>
              <a:rPr dirty="0" sz="3200" spc="-10">
                <a:latin typeface="Tahoma"/>
                <a:cs typeface="Tahoma"/>
              </a:rPr>
              <a:t>few </a:t>
            </a:r>
            <a:r>
              <a:rPr dirty="0" sz="3200" spc="-5">
                <a:latin typeface="Tahoma"/>
                <a:cs typeface="Tahoma"/>
              </a:rPr>
              <a:t>hundred </a:t>
            </a:r>
            <a:r>
              <a:rPr dirty="0" sz="3200" spc="-10">
                <a:latin typeface="Tahoma"/>
                <a:cs typeface="Tahoma"/>
              </a:rPr>
              <a:t>m to several km </a:t>
            </a:r>
            <a:r>
              <a:rPr dirty="0" sz="3200" spc="-5">
                <a:latin typeface="Tahoma"/>
                <a:cs typeface="Tahoma"/>
              </a:rPr>
              <a:t>above </a:t>
            </a:r>
            <a:r>
              <a:rPr dirty="0" sz="3200" spc="-10">
                <a:latin typeface="Tahoma"/>
                <a:cs typeface="Tahoma"/>
              </a:rPr>
              <a:t>earth’s  </a:t>
            </a:r>
            <a:r>
              <a:rPr dirty="0" sz="3200" spc="-15">
                <a:latin typeface="Tahoma"/>
                <a:cs typeface="Tahoma"/>
              </a:rPr>
              <a:t>surface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9064" y="1892807"/>
            <a:ext cx="155448" cy="155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38829" y="526722"/>
            <a:ext cx="5069840" cy="695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400" spc="-5" b="0">
                <a:latin typeface="Tahoma"/>
                <a:cs typeface="Tahoma"/>
              </a:rPr>
              <a:t>Wind </a:t>
            </a:r>
            <a:r>
              <a:rPr dirty="0" sz="4400" spc="-10" b="0">
                <a:latin typeface="Tahoma"/>
                <a:cs typeface="Tahoma"/>
              </a:rPr>
              <a:t>Velocity</a:t>
            </a:r>
            <a:r>
              <a:rPr dirty="0" sz="4400" spc="-30" b="0">
                <a:latin typeface="Tahoma"/>
                <a:cs typeface="Tahoma"/>
              </a:rPr>
              <a:t> </a:t>
            </a:r>
            <a:r>
              <a:rPr dirty="0" sz="4400" spc="-10" b="0">
                <a:latin typeface="Tahoma"/>
                <a:cs typeface="Tahoma"/>
              </a:rPr>
              <a:t>Profile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314" y="1204893"/>
            <a:ext cx="8296909" cy="4902200"/>
          </a:xfrm>
          <a:prstGeom prst="rect">
            <a:avLst/>
          </a:prstGeom>
        </p:spPr>
        <p:txBody>
          <a:bodyPr wrap="square" lIns="0" tIns="73025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575"/>
              </a:spcBef>
              <a:buClr>
                <a:srgbClr val="FF63B1"/>
              </a:buClr>
              <a:buChar char="•"/>
              <a:tabLst>
                <a:tab pos="357505" algn="l"/>
              </a:tabLst>
            </a:pPr>
            <a:r>
              <a:rPr dirty="0" sz="4000">
                <a:latin typeface="Tahoma"/>
                <a:cs typeface="Tahoma"/>
              </a:rPr>
              <a:t>Wind </a:t>
            </a:r>
            <a:r>
              <a:rPr dirty="0" sz="4000" spc="5">
                <a:latin typeface="Tahoma"/>
                <a:cs typeface="Tahoma"/>
              </a:rPr>
              <a:t>speed </a:t>
            </a:r>
            <a:r>
              <a:rPr dirty="0" sz="4000" spc="-5">
                <a:latin typeface="Tahoma"/>
                <a:cs typeface="Tahoma"/>
              </a:rPr>
              <a:t>varies </a:t>
            </a:r>
            <a:r>
              <a:rPr dirty="0" sz="4000">
                <a:latin typeface="Tahoma"/>
                <a:cs typeface="Tahoma"/>
              </a:rPr>
              <a:t>by</a:t>
            </a:r>
            <a:r>
              <a:rPr dirty="0" sz="4000" spc="-130">
                <a:latin typeface="Tahoma"/>
                <a:cs typeface="Tahoma"/>
              </a:rPr>
              <a:t> </a:t>
            </a:r>
            <a:r>
              <a:rPr dirty="0" sz="4000" spc="-5">
                <a:latin typeface="Tahoma"/>
                <a:cs typeface="Tahoma"/>
              </a:rPr>
              <a:t>height</a:t>
            </a:r>
            <a:endParaRPr sz="4000">
              <a:latin typeface="Tahoma"/>
              <a:cs typeface="Tahoma"/>
            </a:endParaRPr>
          </a:p>
          <a:p>
            <a:pPr marL="356870" marR="112395" indent="-344170">
              <a:lnSpc>
                <a:spcPts val="4320"/>
              </a:lnSpc>
              <a:spcBef>
                <a:spcPts val="1025"/>
              </a:spcBef>
              <a:buClr>
                <a:srgbClr val="FF63B1"/>
              </a:buClr>
              <a:buChar char="•"/>
              <a:tabLst>
                <a:tab pos="357505" algn="l"/>
              </a:tabLst>
            </a:pPr>
            <a:r>
              <a:rPr dirty="0" sz="4000" spc="-5">
                <a:latin typeface="Tahoma"/>
                <a:cs typeface="Tahoma"/>
              </a:rPr>
              <a:t>International </a:t>
            </a:r>
            <a:r>
              <a:rPr dirty="0" sz="4000">
                <a:latin typeface="Tahoma"/>
                <a:cs typeface="Tahoma"/>
              </a:rPr>
              <a:t>standard height </a:t>
            </a:r>
            <a:r>
              <a:rPr dirty="0" sz="4000" spc="-5">
                <a:latin typeface="Tahoma"/>
                <a:cs typeface="Tahoma"/>
              </a:rPr>
              <a:t>for  </a:t>
            </a:r>
            <a:r>
              <a:rPr dirty="0" sz="4000">
                <a:latin typeface="Tahoma"/>
                <a:cs typeface="Tahoma"/>
              </a:rPr>
              <a:t>wind-speed </a:t>
            </a:r>
            <a:r>
              <a:rPr dirty="0" sz="4000" spc="5">
                <a:latin typeface="Tahoma"/>
                <a:cs typeface="Tahoma"/>
              </a:rPr>
              <a:t>measurements </a:t>
            </a:r>
            <a:r>
              <a:rPr dirty="0" sz="4000">
                <a:latin typeface="Tahoma"/>
                <a:cs typeface="Tahoma"/>
              </a:rPr>
              <a:t>is 10</a:t>
            </a:r>
            <a:r>
              <a:rPr dirty="0" sz="4000" spc="-235">
                <a:latin typeface="Tahoma"/>
                <a:cs typeface="Tahoma"/>
              </a:rPr>
              <a:t> </a:t>
            </a:r>
            <a:r>
              <a:rPr dirty="0" sz="4000" spc="5">
                <a:latin typeface="Tahoma"/>
                <a:cs typeface="Tahoma"/>
              </a:rPr>
              <a:t>m</a:t>
            </a:r>
            <a:endParaRPr sz="4000">
              <a:latin typeface="Tahoma"/>
              <a:cs typeface="Tahoma"/>
            </a:endParaRPr>
          </a:p>
          <a:p>
            <a:pPr marL="356870" marR="5080" indent="-344170">
              <a:lnSpc>
                <a:spcPct val="90000"/>
              </a:lnSpc>
              <a:spcBef>
                <a:spcPts val="894"/>
              </a:spcBef>
              <a:buClr>
                <a:srgbClr val="FF63B1"/>
              </a:buClr>
              <a:buChar char="•"/>
              <a:tabLst>
                <a:tab pos="357505" algn="l"/>
              </a:tabLst>
            </a:pPr>
            <a:r>
              <a:rPr dirty="0" sz="4000" spc="-5">
                <a:latin typeface="Tahoma"/>
                <a:cs typeface="Tahoma"/>
              </a:rPr>
              <a:t>Dispersion </a:t>
            </a:r>
            <a:r>
              <a:rPr dirty="0" sz="4000">
                <a:latin typeface="Tahoma"/>
                <a:cs typeface="Tahoma"/>
              </a:rPr>
              <a:t>of pollutant is a</a:t>
            </a:r>
            <a:r>
              <a:rPr dirty="0" sz="4000" spc="-125">
                <a:latin typeface="Tahoma"/>
                <a:cs typeface="Tahoma"/>
              </a:rPr>
              <a:t> </a:t>
            </a:r>
            <a:r>
              <a:rPr dirty="0" sz="4000" spc="-5">
                <a:latin typeface="Tahoma"/>
                <a:cs typeface="Tahoma"/>
              </a:rPr>
              <a:t>function  </a:t>
            </a:r>
            <a:r>
              <a:rPr dirty="0" sz="4000">
                <a:latin typeface="Tahoma"/>
                <a:cs typeface="Tahoma"/>
              </a:rPr>
              <a:t>of wind speed at the height </a:t>
            </a:r>
            <a:r>
              <a:rPr dirty="0" sz="4000" spc="-5">
                <a:latin typeface="Tahoma"/>
                <a:cs typeface="Tahoma"/>
              </a:rPr>
              <a:t>where  </a:t>
            </a:r>
            <a:r>
              <a:rPr dirty="0" sz="4000">
                <a:latin typeface="Tahoma"/>
                <a:cs typeface="Tahoma"/>
              </a:rPr>
              <a:t>pollution is</a:t>
            </a:r>
            <a:r>
              <a:rPr dirty="0" sz="4000" spc="-75">
                <a:latin typeface="Tahoma"/>
                <a:cs typeface="Tahoma"/>
              </a:rPr>
              <a:t> </a:t>
            </a:r>
            <a:r>
              <a:rPr dirty="0" sz="4000" spc="-5">
                <a:latin typeface="Tahoma"/>
                <a:cs typeface="Tahoma"/>
              </a:rPr>
              <a:t>emitted</a:t>
            </a:r>
            <a:endParaRPr sz="4000">
              <a:latin typeface="Tahoma"/>
              <a:cs typeface="Tahoma"/>
            </a:endParaRPr>
          </a:p>
          <a:p>
            <a:pPr marL="356870" marR="130175" indent="-344170">
              <a:lnSpc>
                <a:spcPts val="4320"/>
              </a:lnSpc>
              <a:spcBef>
                <a:spcPts val="1030"/>
              </a:spcBef>
              <a:buClr>
                <a:srgbClr val="FF63B1"/>
              </a:buClr>
              <a:buChar char="•"/>
              <a:tabLst>
                <a:tab pos="357505" algn="l"/>
              </a:tabLst>
            </a:pPr>
            <a:r>
              <a:rPr dirty="0" sz="4000" spc="-5">
                <a:latin typeface="Tahoma"/>
                <a:cs typeface="Tahoma"/>
              </a:rPr>
              <a:t>But difficult </a:t>
            </a:r>
            <a:r>
              <a:rPr dirty="0" sz="4000">
                <a:latin typeface="Tahoma"/>
                <a:cs typeface="Tahoma"/>
              </a:rPr>
              <a:t>to develop</a:t>
            </a:r>
            <a:r>
              <a:rPr dirty="0" sz="4000" spc="-105">
                <a:latin typeface="Tahoma"/>
                <a:cs typeface="Tahoma"/>
              </a:rPr>
              <a:t> </a:t>
            </a:r>
            <a:r>
              <a:rPr dirty="0" sz="4000">
                <a:latin typeface="Tahoma"/>
                <a:cs typeface="Tahoma"/>
              </a:rPr>
              <a:t>relationship  between height and </a:t>
            </a:r>
            <a:r>
              <a:rPr dirty="0" sz="4000" spc="-5">
                <a:latin typeface="Tahoma"/>
                <a:cs typeface="Tahoma"/>
              </a:rPr>
              <a:t>wind</a:t>
            </a:r>
            <a:r>
              <a:rPr dirty="0" sz="4000" spc="-110">
                <a:latin typeface="Tahoma"/>
                <a:cs typeface="Tahoma"/>
              </a:rPr>
              <a:t> </a:t>
            </a:r>
            <a:r>
              <a:rPr dirty="0" sz="4000" spc="-5">
                <a:latin typeface="Tahoma"/>
                <a:cs typeface="Tahoma"/>
              </a:rPr>
              <a:t>speed</a:t>
            </a:r>
            <a:endParaRPr sz="4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9064" y="1892807"/>
            <a:ext cx="155448" cy="155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1219" y="572515"/>
            <a:ext cx="709485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5">
                <a:solidFill>
                  <a:srgbClr val="0000FF"/>
                </a:solidFill>
              </a:rPr>
              <a:t>Temperature</a:t>
            </a:r>
            <a:r>
              <a:rPr dirty="0" sz="4800" spc="-85">
                <a:solidFill>
                  <a:srgbClr val="0000FF"/>
                </a:solidFill>
              </a:rPr>
              <a:t> </a:t>
            </a:r>
            <a:r>
              <a:rPr dirty="0" sz="4800">
                <a:solidFill>
                  <a:srgbClr val="0000FF"/>
                </a:solidFill>
              </a:rPr>
              <a:t>Inversion</a:t>
            </a:r>
            <a:endParaRPr sz="4800"/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5"/>
              <a:t>Prof S S </a:t>
            </a:r>
            <a:r>
              <a:rPr dirty="0" spc="-30"/>
              <a:t>Jahagirdar,</a:t>
            </a:r>
            <a:r>
              <a:rPr dirty="0" spc="35"/>
              <a:t> </a:t>
            </a:r>
            <a:r>
              <a:rPr dirty="0" spc="-10"/>
              <a:t>NKOCET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04160" y="6586048"/>
            <a:ext cx="121920" cy="2393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dirty="0" sz="1400" spc="-5">
                <a:latin typeface="Tahoma"/>
                <a:cs typeface="Tahoma"/>
              </a:rPr>
              <a:t>4</a:t>
            </a:fld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692" y="2206091"/>
            <a:ext cx="7844155" cy="1452245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356870" marR="5080" indent="-344170">
              <a:lnSpc>
                <a:spcPct val="80000"/>
              </a:lnSpc>
              <a:spcBef>
                <a:spcPts val="960"/>
              </a:spcBef>
              <a:buClr>
                <a:srgbClr val="FF63B1"/>
              </a:buClr>
              <a:buFont typeface="Tahoma"/>
              <a:buChar char="•"/>
              <a:tabLst>
                <a:tab pos="357505" algn="l"/>
              </a:tabLst>
            </a:pPr>
            <a:r>
              <a:rPr dirty="0" sz="3600" b="1">
                <a:latin typeface="Tahoma"/>
                <a:cs typeface="Tahoma"/>
              </a:rPr>
              <a:t>A</a:t>
            </a:r>
            <a:r>
              <a:rPr dirty="0" sz="3600" b="1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u="heavy" sz="3600" spc="-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</a:rPr>
              <a:t>temperature inversion</a:t>
            </a:r>
            <a:r>
              <a:rPr dirty="0" sz="3600" spc="-5" b="1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3600" b="1">
                <a:latin typeface="Tahoma"/>
                <a:cs typeface="Tahoma"/>
              </a:rPr>
              <a:t>is</a:t>
            </a:r>
            <a:r>
              <a:rPr dirty="0" sz="3600" spc="-60" b="1">
                <a:latin typeface="Tahoma"/>
                <a:cs typeface="Tahoma"/>
              </a:rPr>
              <a:t> </a:t>
            </a:r>
            <a:r>
              <a:rPr dirty="0" sz="3600" spc="-5" b="1">
                <a:latin typeface="Tahoma"/>
                <a:cs typeface="Tahoma"/>
              </a:rPr>
              <a:t>when  </a:t>
            </a:r>
            <a:r>
              <a:rPr dirty="0" sz="3600" b="1">
                <a:latin typeface="Tahoma"/>
                <a:cs typeface="Tahoma"/>
              </a:rPr>
              <a:t>a </a:t>
            </a:r>
            <a:r>
              <a:rPr dirty="0" sz="3600" spc="-5" b="1">
                <a:latin typeface="Tahoma"/>
                <a:cs typeface="Tahoma"/>
              </a:rPr>
              <a:t>layer of warmer </a:t>
            </a:r>
            <a:r>
              <a:rPr dirty="0" sz="3600" b="1">
                <a:latin typeface="Tahoma"/>
                <a:cs typeface="Tahoma"/>
              </a:rPr>
              <a:t>air covers </a:t>
            </a:r>
            <a:r>
              <a:rPr dirty="0" sz="3600" spc="-10" b="1">
                <a:latin typeface="Tahoma"/>
                <a:cs typeface="Tahoma"/>
              </a:rPr>
              <a:t>the  </a:t>
            </a:r>
            <a:r>
              <a:rPr dirty="0" sz="3600" spc="-5" b="1">
                <a:latin typeface="Tahoma"/>
                <a:cs typeface="Tahoma"/>
              </a:rPr>
              <a:t>colder </a:t>
            </a:r>
            <a:r>
              <a:rPr dirty="0" sz="3600" b="1">
                <a:latin typeface="Tahoma"/>
                <a:cs typeface="Tahoma"/>
              </a:rPr>
              <a:t>air at </a:t>
            </a:r>
            <a:r>
              <a:rPr dirty="0" sz="3600" spc="-5" b="1">
                <a:latin typeface="Tahoma"/>
                <a:cs typeface="Tahoma"/>
              </a:rPr>
              <a:t>ground</a:t>
            </a:r>
            <a:r>
              <a:rPr dirty="0" sz="3600" spc="-55" b="1">
                <a:latin typeface="Tahoma"/>
                <a:cs typeface="Tahoma"/>
              </a:rPr>
              <a:t> </a:t>
            </a:r>
            <a:r>
              <a:rPr dirty="0" sz="3600" spc="-5" b="1">
                <a:latin typeface="Tahoma"/>
                <a:cs typeface="Tahoma"/>
              </a:rPr>
              <a:t>level.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9064" y="1892807"/>
            <a:ext cx="155448" cy="155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3778" y="203766"/>
            <a:ext cx="1474470" cy="695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400" spc="-10"/>
              <a:t>Wi</a:t>
            </a:r>
            <a:r>
              <a:rPr dirty="0" sz="4400" spc="-25"/>
              <a:t>n</a:t>
            </a:r>
            <a:r>
              <a:rPr dirty="0" sz="4400" spc="-5"/>
              <a:t>d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0" y="1539239"/>
            <a:ext cx="6419088" cy="49103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242030" y="2248833"/>
            <a:ext cx="782955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-10">
                <a:latin typeface="Tahoma"/>
                <a:cs typeface="Tahoma"/>
              </a:rPr>
              <a:t>Fig</a:t>
            </a:r>
            <a:r>
              <a:rPr dirty="0" sz="2000" spc="-110">
                <a:latin typeface="Tahoma"/>
                <a:cs typeface="Tahoma"/>
              </a:rPr>
              <a:t> </a:t>
            </a:r>
            <a:r>
              <a:rPr dirty="0" sz="2000" spc="-5">
                <a:latin typeface="Tahoma"/>
                <a:cs typeface="Tahoma"/>
              </a:rPr>
              <a:t>3.1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21552" y="1219200"/>
            <a:ext cx="2822575" cy="5044440"/>
          </a:xfrm>
          <a:custGeom>
            <a:avLst/>
            <a:gdLst/>
            <a:ahLst/>
            <a:cxnLst/>
            <a:rect l="l" t="t" r="r" b="b"/>
            <a:pathLst>
              <a:path w="2822575" h="5044440">
                <a:moveTo>
                  <a:pt x="0" y="5044440"/>
                </a:moveTo>
                <a:lnTo>
                  <a:pt x="2822448" y="5044440"/>
                </a:lnTo>
                <a:lnTo>
                  <a:pt x="2822448" y="0"/>
                </a:lnTo>
                <a:lnTo>
                  <a:pt x="0" y="0"/>
                </a:lnTo>
                <a:lnTo>
                  <a:pt x="0" y="504444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397244" y="1249171"/>
            <a:ext cx="2595245" cy="3317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0070C0"/>
                </a:solidFill>
                <a:latin typeface="Tahoma"/>
                <a:cs typeface="Tahoma"/>
              </a:rPr>
              <a:t>Maximum</a:t>
            </a:r>
            <a:r>
              <a:rPr dirty="0" sz="2400" spc="-75" b="1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dirty="0" sz="2400" spc="-10" b="1">
                <a:solidFill>
                  <a:srgbClr val="0070C0"/>
                </a:solidFill>
                <a:latin typeface="Tahoma"/>
                <a:cs typeface="Tahoma"/>
              </a:rPr>
              <a:t>height  </a:t>
            </a:r>
            <a:r>
              <a:rPr dirty="0" sz="2400" spc="-5" b="1">
                <a:solidFill>
                  <a:srgbClr val="0070C0"/>
                </a:solidFill>
                <a:latin typeface="Tahoma"/>
                <a:cs typeface="Tahoma"/>
              </a:rPr>
              <a:t>of </a:t>
            </a:r>
            <a:r>
              <a:rPr dirty="0" sz="2400" b="1">
                <a:solidFill>
                  <a:srgbClr val="0070C0"/>
                </a:solidFill>
                <a:latin typeface="Tahoma"/>
                <a:cs typeface="Tahoma"/>
              </a:rPr>
              <a:t>wind </a:t>
            </a:r>
            <a:r>
              <a:rPr dirty="0" sz="2400" spc="-10" b="1">
                <a:solidFill>
                  <a:srgbClr val="0070C0"/>
                </a:solidFill>
                <a:latin typeface="Tahoma"/>
                <a:cs typeface="Tahoma"/>
              </a:rPr>
              <a:t>profiles  </a:t>
            </a:r>
            <a:r>
              <a:rPr dirty="0" sz="2400" b="1">
                <a:solidFill>
                  <a:srgbClr val="0070C0"/>
                </a:solidFill>
                <a:latin typeface="Tahoma"/>
                <a:cs typeface="Tahoma"/>
              </a:rPr>
              <a:t>indicate </a:t>
            </a:r>
            <a:r>
              <a:rPr dirty="0" sz="2400" spc="-5" b="1">
                <a:solidFill>
                  <a:srgbClr val="0070C0"/>
                </a:solidFill>
                <a:latin typeface="Tahoma"/>
                <a:cs typeface="Tahoma"/>
              </a:rPr>
              <a:t>where  effects of  surface  roughness </a:t>
            </a:r>
            <a:r>
              <a:rPr dirty="0" sz="2400" b="1">
                <a:solidFill>
                  <a:srgbClr val="0070C0"/>
                </a:solidFill>
                <a:latin typeface="Tahoma"/>
                <a:cs typeface="Tahoma"/>
              </a:rPr>
              <a:t>end  and </a:t>
            </a:r>
            <a:r>
              <a:rPr dirty="0" sz="2400" spc="-5" b="1">
                <a:solidFill>
                  <a:srgbClr val="0070C0"/>
                </a:solidFill>
                <a:latin typeface="Tahoma"/>
                <a:cs typeface="Tahoma"/>
              </a:rPr>
              <a:t>where  </a:t>
            </a:r>
            <a:r>
              <a:rPr dirty="0" sz="2400" spc="-10" b="1">
                <a:solidFill>
                  <a:srgbClr val="0070C0"/>
                </a:solidFill>
                <a:latin typeface="Tahoma"/>
                <a:cs typeface="Tahoma"/>
              </a:rPr>
              <a:t>gradient </a:t>
            </a:r>
            <a:r>
              <a:rPr dirty="0" sz="2400" b="1">
                <a:solidFill>
                  <a:srgbClr val="0070C0"/>
                </a:solidFill>
                <a:latin typeface="Tahoma"/>
                <a:cs typeface="Tahoma"/>
              </a:rPr>
              <a:t>wind  </a:t>
            </a:r>
            <a:r>
              <a:rPr dirty="0" sz="2400" spc="-10" b="1">
                <a:solidFill>
                  <a:srgbClr val="0070C0"/>
                </a:solidFill>
                <a:latin typeface="Tahoma"/>
                <a:cs typeface="Tahoma"/>
              </a:rPr>
              <a:t>begins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09871" y="2767583"/>
            <a:ext cx="2070100" cy="576580"/>
          </a:xfrm>
          <a:custGeom>
            <a:avLst/>
            <a:gdLst/>
            <a:ahLst/>
            <a:cxnLst/>
            <a:rect l="l" t="t" r="r" b="b"/>
            <a:pathLst>
              <a:path w="2070100" h="576579">
                <a:moveTo>
                  <a:pt x="106679" y="451103"/>
                </a:moveTo>
                <a:lnTo>
                  <a:pt x="0" y="545591"/>
                </a:lnTo>
                <a:lnTo>
                  <a:pt x="137160" y="576071"/>
                </a:lnTo>
                <a:lnTo>
                  <a:pt x="125265" y="527303"/>
                </a:lnTo>
                <a:lnTo>
                  <a:pt x="112775" y="527303"/>
                </a:lnTo>
                <a:lnTo>
                  <a:pt x="106679" y="509015"/>
                </a:lnTo>
                <a:lnTo>
                  <a:pt x="119962" y="505560"/>
                </a:lnTo>
                <a:lnTo>
                  <a:pt x="106679" y="451103"/>
                </a:lnTo>
                <a:close/>
              </a:path>
              <a:path w="2070100" h="576579">
                <a:moveTo>
                  <a:pt x="119962" y="505560"/>
                </a:moveTo>
                <a:lnTo>
                  <a:pt x="106679" y="509015"/>
                </a:lnTo>
                <a:lnTo>
                  <a:pt x="112775" y="527303"/>
                </a:lnTo>
                <a:lnTo>
                  <a:pt x="124520" y="524249"/>
                </a:lnTo>
                <a:lnTo>
                  <a:pt x="119962" y="505560"/>
                </a:lnTo>
                <a:close/>
              </a:path>
              <a:path w="2070100" h="576579">
                <a:moveTo>
                  <a:pt x="124520" y="524249"/>
                </a:moveTo>
                <a:lnTo>
                  <a:pt x="112775" y="527303"/>
                </a:lnTo>
                <a:lnTo>
                  <a:pt x="125265" y="527303"/>
                </a:lnTo>
                <a:lnTo>
                  <a:pt x="124520" y="524249"/>
                </a:lnTo>
                <a:close/>
              </a:path>
              <a:path w="2070100" h="576579">
                <a:moveTo>
                  <a:pt x="2063495" y="0"/>
                </a:moveTo>
                <a:lnTo>
                  <a:pt x="119962" y="505560"/>
                </a:lnTo>
                <a:lnTo>
                  <a:pt x="124520" y="524249"/>
                </a:lnTo>
                <a:lnTo>
                  <a:pt x="2069591" y="18287"/>
                </a:lnTo>
                <a:lnTo>
                  <a:pt x="206349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288210" y="6586134"/>
            <a:ext cx="2259330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5">
                <a:latin typeface="Tahoma"/>
                <a:cs typeface="Tahoma"/>
              </a:rPr>
              <a:t>Prof S S </a:t>
            </a:r>
            <a:r>
              <a:rPr dirty="0" sz="1400" spc="-145">
                <a:latin typeface="Tahoma"/>
                <a:cs typeface="Tahoma"/>
              </a:rPr>
              <a:t>Jaha</a:t>
            </a:r>
            <a:r>
              <a:rPr dirty="0" sz="1400" spc="-145">
                <a:latin typeface="Arial"/>
                <a:cs typeface="Arial"/>
              </a:rPr>
              <a:t>2</a:t>
            </a:r>
            <a:r>
              <a:rPr dirty="0" sz="1400" spc="-145">
                <a:latin typeface="Tahoma"/>
                <a:cs typeface="Tahoma"/>
              </a:rPr>
              <a:t>g</a:t>
            </a:r>
            <a:r>
              <a:rPr dirty="0" sz="1400" spc="-145">
                <a:latin typeface="Arial"/>
                <a:cs typeface="Arial"/>
              </a:rPr>
              <a:t>0</a:t>
            </a:r>
            <a:r>
              <a:rPr dirty="0" sz="1400" spc="-145">
                <a:latin typeface="Tahoma"/>
                <a:cs typeface="Tahoma"/>
              </a:rPr>
              <a:t>irdar,</a:t>
            </a:r>
            <a:r>
              <a:rPr dirty="0" sz="1400" spc="2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NKOCET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3744" y="0"/>
            <a:ext cx="6620256" cy="140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6304" y="1975104"/>
            <a:ext cx="6864350" cy="4883150"/>
          </a:xfrm>
          <a:custGeom>
            <a:avLst/>
            <a:gdLst/>
            <a:ahLst/>
            <a:cxnLst/>
            <a:rect l="l" t="t" r="r" b="b"/>
            <a:pathLst>
              <a:path w="6864350" h="4883150">
                <a:moveTo>
                  <a:pt x="6864096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4882896"/>
                </a:lnTo>
                <a:lnTo>
                  <a:pt x="15240" y="4882896"/>
                </a:lnTo>
                <a:lnTo>
                  <a:pt x="15240" y="15240"/>
                </a:lnTo>
                <a:lnTo>
                  <a:pt x="6096" y="15240"/>
                </a:lnTo>
                <a:lnTo>
                  <a:pt x="15240" y="6096"/>
                </a:lnTo>
                <a:lnTo>
                  <a:pt x="6864096" y="6096"/>
                </a:lnTo>
                <a:lnTo>
                  <a:pt x="6864096" y="0"/>
                </a:lnTo>
                <a:close/>
              </a:path>
              <a:path w="6864350" h="4883150">
                <a:moveTo>
                  <a:pt x="15240" y="6096"/>
                </a:moveTo>
                <a:lnTo>
                  <a:pt x="6096" y="15240"/>
                </a:lnTo>
                <a:lnTo>
                  <a:pt x="15240" y="15240"/>
                </a:lnTo>
                <a:lnTo>
                  <a:pt x="15240" y="6096"/>
                </a:lnTo>
                <a:close/>
              </a:path>
              <a:path w="6864350" h="4883150">
                <a:moveTo>
                  <a:pt x="6864096" y="6096"/>
                </a:moveTo>
                <a:lnTo>
                  <a:pt x="15240" y="6096"/>
                </a:lnTo>
                <a:lnTo>
                  <a:pt x="15240" y="15240"/>
                </a:lnTo>
                <a:lnTo>
                  <a:pt x="6864096" y="15240"/>
                </a:lnTo>
                <a:lnTo>
                  <a:pt x="6864096" y="6096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64463" y="1892807"/>
            <a:ext cx="155448" cy="155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64463" y="1892807"/>
            <a:ext cx="155448" cy="155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02663" y="1892807"/>
            <a:ext cx="155448" cy="155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502663" y="1892807"/>
            <a:ext cx="155448" cy="155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340864" y="1892807"/>
            <a:ext cx="155448" cy="155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340864" y="1892807"/>
            <a:ext cx="155448" cy="155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179064" y="1892807"/>
            <a:ext cx="155448" cy="155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179064" y="1892807"/>
            <a:ext cx="155448" cy="155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300910" y="6598748"/>
            <a:ext cx="4911725" cy="213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75"/>
              </a:lnSpc>
              <a:tabLst>
                <a:tab pos="4718050" algn="l"/>
              </a:tabLst>
            </a:pPr>
            <a:r>
              <a:rPr dirty="0" sz="1400" spc="-10">
                <a:latin typeface="Tahoma"/>
                <a:cs typeface="Tahoma"/>
              </a:rPr>
              <a:t>Pr</a:t>
            </a:r>
            <a:r>
              <a:rPr dirty="0" sz="1400" spc="10">
                <a:latin typeface="Tahoma"/>
                <a:cs typeface="Tahoma"/>
              </a:rPr>
              <a:t>o</a:t>
            </a:r>
            <a:r>
              <a:rPr dirty="0" sz="1400" spc="-5">
                <a:latin typeface="Tahoma"/>
                <a:cs typeface="Tahoma"/>
              </a:rPr>
              <a:t>f</a:t>
            </a:r>
            <a:r>
              <a:rPr dirty="0" sz="1400" spc="-20">
                <a:latin typeface="Tahoma"/>
                <a:cs typeface="Tahoma"/>
              </a:rPr>
              <a:t> </a:t>
            </a:r>
            <a:r>
              <a:rPr dirty="0" sz="1400" spc="-5">
                <a:latin typeface="Tahoma"/>
                <a:cs typeface="Tahoma"/>
              </a:rPr>
              <a:t>S</a:t>
            </a:r>
            <a:r>
              <a:rPr dirty="0" sz="1400" spc="-5">
                <a:latin typeface="Tahoma"/>
                <a:cs typeface="Tahoma"/>
              </a:rPr>
              <a:t> </a:t>
            </a:r>
            <a:r>
              <a:rPr dirty="0" sz="1400" spc="-5">
                <a:latin typeface="Tahoma"/>
                <a:cs typeface="Tahoma"/>
              </a:rPr>
              <a:t>S</a:t>
            </a:r>
            <a:r>
              <a:rPr dirty="0" sz="1400" spc="-5">
                <a:latin typeface="Tahoma"/>
                <a:cs typeface="Tahoma"/>
              </a:rPr>
              <a:t> </a:t>
            </a:r>
            <a:r>
              <a:rPr dirty="0" sz="1400" spc="-5">
                <a:latin typeface="Tahoma"/>
                <a:cs typeface="Tahoma"/>
              </a:rPr>
              <a:t>J</a:t>
            </a:r>
            <a:r>
              <a:rPr dirty="0" sz="1400" spc="-20">
                <a:latin typeface="Tahoma"/>
                <a:cs typeface="Tahoma"/>
              </a:rPr>
              <a:t>a</a:t>
            </a:r>
            <a:r>
              <a:rPr dirty="0" sz="1400" spc="-5">
                <a:latin typeface="Tahoma"/>
                <a:cs typeface="Tahoma"/>
              </a:rPr>
              <a:t>h</a:t>
            </a:r>
            <a:r>
              <a:rPr dirty="0" sz="1400" spc="-25">
                <a:latin typeface="Tahoma"/>
                <a:cs typeface="Tahoma"/>
              </a:rPr>
              <a:t>a</a:t>
            </a:r>
            <a:r>
              <a:rPr dirty="0" sz="1400" spc="-5">
                <a:latin typeface="Tahoma"/>
                <a:cs typeface="Tahoma"/>
              </a:rPr>
              <a:t>gird</a:t>
            </a:r>
            <a:r>
              <a:rPr dirty="0" sz="1400" spc="-25">
                <a:latin typeface="Tahoma"/>
                <a:cs typeface="Tahoma"/>
              </a:rPr>
              <a:t>a</a:t>
            </a:r>
            <a:r>
              <a:rPr dirty="0" sz="1400" spc="-195">
                <a:latin typeface="Tahoma"/>
                <a:cs typeface="Tahoma"/>
              </a:rPr>
              <a:t>r</a:t>
            </a:r>
            <a:r>
              <a:rPr dirty="0" sz="1400" spc="-5">
                <a:latin typeface="Tahoma"/>
                <a:cs typeface="Tahoma"/>
              </a:rPr>
              <a:t>,</a:t>
            </a:r>
            <a:r>
              <a:rPr dirty="0" sz="1400" spc="75">
                <a:latin typeface="Tahoma"/>
                <a:cs typeface="Tahoma"/>
              </a:rPr>
              <a:t> </a:t>
            </a:r>
            <a:r>
              <a:rPr dirty="0" sz="1400" spc="-15">
                <a:latin typeface="Tahoma"/>
                <a:cs typeface="Tahoma"/>
              </a:rPr>
              <a:t>N</a:t>
            </a:r>
            <a:r>
              <a:rPr dirty="0" sz="1400" spc="-25">
                <a:latin typeface="Tahoma"/>
                <a:cs typeface="Tahoma"/>
              </a:rPr>
              <a:t>K</a:t>
            </a:r>
            <a:r>
              <a:rPr dirty="0" sz="1400" spc="-10">
                <a:latin typeface="Tahoma"/>
                <a:cs typeface="Tahoma"/>
              </a:rPr>
              <a:t>OC</a:t>
            </a:r>
            <a:r>
              <a:rPr dirty="0" sz="1400" spc="5">
                <a:latin typeface="Tahoma"/>
                <a:cs typeface="Tahoma"/>
              </a:rPr>
              <a:t>E</a:t>
            </a:r>
            <a:r>
              <a:rPr dirty="0" sz="1400" spc="-5">
                <a:latin typeface="Tahoma"/>
                <a:cs typeface="Tahoma"/>
              </a:rPr>
              <a:t>T</a:t>
            </a:r>
            <a:r>
              <a:rPr dirty="0" sz="1400">
                <a:latin typeface="Tahoma"/>
                <a:cs typeface="Tahoma"/>
              </a:rPr>
              <a:t>	</a:t>
            </a:r>
            <a:r>
              <a:rPr dirty="0" sz="1400" spc="-5">
                <a:latin typeface="Tahoma"/>
                <a:cs typeface="Tahoma"/>
              </a:rPr>
              <a:t>21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9064" y="1892807"/>
            <a:ext cx="155448" cy="155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5"/>
              <a:t>Calculating </a:t>
            </a:r>
            <a:r>
              <a:rPr dirty="0"/>
              <a:t>Effective Stack Height</a:t>
            </a:r>
            <a:r>
              <a:rPr dirty="0" spc="-254"/>
              <a:t> </a:t>
            </a:r>
            <a:r>
              <a:rPr dirty="0" spc="5"/>
              <a:t>Wind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331516"/>
            <a:ext cx="8388350" cy="638111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56870">
              <a:lnSpc>
                <a:spcPts val="3954"/>
              </a:lnSpc>
              <a:spcBef>
                <a:spcPts val="110"/>
              </a:spcBef>
            </a:pPr>
            <a:r>
              <a:rPr dirty="0" sz="3300" b="1">
                <a:latin typeface="Tahoma"/>
                <a:cs typeface="Tahoma"/>
              </a:rPr>
              <a:t>Speed: </a:t>
            </a:r>
            <a:r>
              <a:rPr dirty="0" u="heavy" sz="3300" spc="5" b="1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Tahoma"/>
                <a:cs typeface="Tahoma"/>
              </a:rPr>
              <a:t>Deacons’ </a:t>
            </a:r>
            <a:r>
              <a:rPr dirty="0" u="heavy" sz="3300" b="1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Tahoma"/>
                <a:cs typeface="Tahoma"/>
              </a:rPr>
              <a:t>power</a:t>
            </a:r>
            <a:r>
              <a:rPr dirty="0" u="heavy" sz="3300" spc="-200" b="1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3300" spc="10" b="1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Tahoma"/>
                <a:cs typeface="Tahoma"/>
              </a:rPr>
              <a:t>law</a:t>
            </a:r>
            <a:endParaRPr sz="3300">
              <a:latin typeface="Tahoma"/>
              <a:cs typeface="Tahoma"/>
            </a:endParaRPr>
          </a:p>
          <a:p>
            <a:pPr marL="356870" marR="45085" indent="-344170">
              <a:lnSpc>
                <a:spcPct val="80000"/>
              </a:lnSpc>
              <a:spcBef>
                <a:spcPts val="715"/>
              </a:spcBef>
              <a:buClr>
                <a:srgbClr val="FF63B1"/>
              </a:buClr>
              <a:buChar char="•"/>
              <a:tabLst>
                <a:tab pos="357505" algn="l"/>
              </a:tabLst>
            </a:pPr>
            <a:r>
              <a:rPr dirty="0" sz="3000">
                <a:latin typeface="Tahoma"/>
                <a:cs typeface="Tahoma"/>
              </a:rPr>
              <a:t>The surface wind </a:t>
            </a:r>
            <a:r>
              <a:rPr dirty="0" sz="3000" spc="-5">
                <a:latin typeface="Tahoma"/>
                <a:cs typeface="Tahoma"/>
              </a:rPr>
              <a:t>speed </a:t>
            </a:r>
            <a:r>
              <a:rPr dirty="0" sz="3000">
                <a:latin typeface="Tahoma"/>
                <a:cs typeface="Tahoma"/>
              </a:rPr>
              <a:t>is different at the  effective stack height, which is used in </a:t>
            </a:r>
            <a:r>
              <a:rPr dirty="0" sz="3000" spc="-5">
                <a:latin typeface="Tahoma"/>
                <a:cs typeface="Tahoma"/>
              </a:rPr>
              <a:t>the  </a:t>
            </a:r>
            <a:r>
              <a:rPr dirty="0" sz="3000">
                <a:latin typeface="Tahoma"/>
                <a:cs typeface="Tahoma"/>
              </a:rPr>
              <a:t>Gaussian model. At elevation </a:t>
            </a:r>
            <a:r>
              <a:rPr dirty="0" sz="3000" spc="-5">
                <a:latin typeface="Tahoma"/>
                <a:cs typeface="Tahoma"/>
              </a:rPr>
              <a:t>z1, </a:t>
            </a:r>
            <a:r>
              <a:rPr dirty="0" sz="3000">
                <a:latin typeface="Tahoma"/>
                <a:cs typeface="Tahoma"/>
              </a:rPr>
              <a:t>wind </a:t>
            </a:r>
            <a:r>
              <a:rPr dirty="0" sz="3000" spc="-5">
                <a:latin typeface="Tahoma"/>
                <a:cs typeface="Tahoma"/>
              </a:rPr>
              <a:t>speed</a:t>
            </a:r>
            <a:r>
              <a:rPr dirty="0" sz="3000" spc="-150">
                <a:latin typeface="Tahoma"/>
                <a:cs typeface="Tahoma"/>
              </a:rPr>
              <a:t> </a:t>
            </a:r>
            <a:r>
              <a:rPr dirty="0" sz="3000">
                <a:latin typeface="Tahoma"/>
                <a:cs typeface="Tahoma"/>
              </a:rPr>
              <a:t>u</a:t>
            </a:r>
            <a:r>
              <a:rPr dirty="0" baseline="-19444" sz="3000">
                <a:latin typeface="Tahoma"/>
                <a:cs typeface="Tahoma"/>
              </a:rPr>
              <a:t>1 </a:t>
            </a:r>
            <a:r>
              <a:rPr dirty="0" sz="2000">
                <a:latin typeface="Tahoma"/>
                <a:cs typeface="Tahoma"/>
              </a:rPr>
              <a:t> </a:t>
            </a:r>
            <a:r>
              <a:rPr dirty="0" sz="3000">
                <a:latin typeface="Tahoma"/>
                <a:cs typeface="Tahoma"/>
              </a:rPr>
              <a:t>is given by </a:t>
            </a:r>
            <a:r>
              <a:rPr dirty="0" sz="3000" spc="-5">
                <a:latin typeface="Tahoma"/>
                <a:cs typeface="Tahoma"/>
              </a:rPr>
              <a:t>the </a:t>
            </a:r>
            <a:r>
              <a:rPr dirty="0" sz="3000">
                <a:latin typeface="Tahoma"/>
                <a:cs typeface="Tahoma"/>
              </a:rPr>
              <a:t>following equation </a:t>
            </a:r>
            <a:r>
              <a:rPr dirty="0" sz="3000" spc="5">
                <a:latin typeface="Tahoma"/>
                <a:cs typeface="Tahoma"/>
              </a:rPr>
              <a:t>and</a:t>
            </a:r>
            <a:r>
              <a:rPr dirty="0" sz="3000" spc="-145">
                <a:latin typeface="Tahoma"/>
                <a:cs typeface="Tahoma"/>
              </a:rPr>
              <a:t> </a:t>
            </a:r>
            <a:r>
              <a:rPr dirty="0" sz="3000" spc="-5">
                <a:latin typeface="Tahoma"/>
                <a:cs typeface="Tahoma"/>
              </a:rPr>
              <a:t>table.</a:t>
            </a:r>
            <a:endParaRPr sz="300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FF63B1"/>
              </a:buClr>
              <a:buFont typeface="Tahoma"/>
              <a:buChar char="•"/>
            </a:pPr>
            <a:endParaRPr sz="36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3060"/>
              </a:spcBef>
              <a:buClr>
                <a:srgbClr val="FF63B1"/>
              </a:buClr>
              <a:buChar char="•"/>
              <a:tabLst>
                <a:tab pos="357505" algn="l"/>
              </a:tabLst>
            </a:pPr>
            <a:r>
              <a:rPr dirty="0" sz="3000">
                <a:latin typeface="Tahoma"/>
                <a:cs typeface="Tahoma"/>
              </a:rPr>
              <a:t>Where:</a:t>
            </a:r>
            <a:endParaRPr sz="3000">
              <a:latin typeface="Tahoma"/>
              <a:cs typeface="Tahoma"/>
            </a:endParaRPr>
          </a:p>
          <a:p>
            <a:pPr marL="356870" indent="-344170">
              <a:lnSpc>
                <a:spcPct val="100000"/>
              </a:lnSpc>
              <a:buClr>
                <a:srgbClr val="FF63B1"/>
              </a:buClr>
              <a:buChar char="•"/>
              <a:tabLst>
                <a:tab pos="357505" algn="l"/>
              </a:tabLst>
            </a:pPr>
            <a:r>
              <a:rPr dirty="0" sz="3000">
                <a:latin typeface="Tahoma"/>
                <a:cs typeface="Tahoma"/>
              </a:rPr>
              <a:t>u = wind </a:t>
            </a:r>
            <a:r>
              <a:rPr dirty="0" sz="3000" spc="-5">
                <a:latin typeface="Tahoma"/>
                <a:cs typeface="Tahoma"/>
              </a:rPr>
              <a:t>speed </a:t>
            </a:r>
            <a:r>
              <a:rPr dirty="0" sz="3000">
                <a:latin typeface="Tahoma"/>
                <a:cs typeface="Tahoma"/>
              </a:rPr>
              <a:t>at altitude </a:t>
            </a:r>
            <a:r>
              <a:rPr dirty="0" sz="3000" spc="-5">
                <a:latin typeface="Tahoma"/>
                <a:cs typeface="Tahoma"/>
              </a:rPr>
              <a:t>z,</a:t>
            </a:r>
            <a:r>
              <a:rPr dirty="0" sz="3000" spc="-105">
                <a:latin typeface="Tahoma"/>
                <a:cs typeface="Tahoma"/>
              </a:rPr>
              <a:t> </a:t>
            </a:r>
            <a:r>
              <a:rPr dirty="0" sz="3000">
                <a:latin typeface="Tahoma"/>
                <a:cs typeface="Tahoma"/>
              </a:rPr>
              <a:t>m/s</a:t>
            </a:r>
            <a:endParaRPr sz="3000">
              <a:latin typeface="Tahoma"/>
              <a:cs typeface="Tahoma"/>
            </a:endParaRPr>
          </a:p>
          <a:p>
            <a:pPr marL="356870" marR="254000" indent="-344170">
              <a:lnSpc>
                <a:spcPts val="2880"/>
              </a:lnSpc>
              <a:spcBef>
                <a:spcPts val="695"/>
              </a:spcBef>
              <a:buClr>
                <a:srgbClr val="FF63B1"/>
              </a:buClr>
              <a:buChar char="•"/>
              <a:tabLst>
                <a:tab pos="357505" algn="l"/>
              </a:tabLst>
            </a:pPr>
            <a:r>
              <a:rPr dirty="0" sz="3000">
                <a:latin typeface="Tahoma"/>
                <a:cs typeface="Tahoma"/>
              </a:rPr>
              <a:t>z</a:t>
            </a:r>
            <a:r>
              <a:rPr dirty="0" baseline="-19444" sz="3000">
                <a:latin typeface="Tahoma"/>
                <a:cs typeface="Tahoma"/>
              </a:rPr>
              <a:t>1 </a:t>
            </a:r>
            <a:r>
              <a:rPr dirty="0" sz="3000">
                <a:latin typeface="Tahoma"/>
                <a:cs typeface="Tahoma"/>
              </a:rPr>
              <a:t>= effective stack height or altitude at which  wind </a:t>
            </a:r>
            <a:r>
              <a:rPr dirty="0" sz="3000" spc="-5">
                <a:latin typeface="Tahoma"/>
                <a:cs typeface="Tahoma"/>
              </a:rPr>
              <a:t>speed </a:t>
            </a:r>
            <a:r>
              <a:rPr dirty="0" sz="3000">
                <a:latin typeface="Tahoma"/>
                <a:cs typeface="Tahoma"/>
              </a:rPr>
              <a:t>is needed,</a:t>
            </a:r>
            <a:r>
              <a:rPr dirty="0" sz="3000" spc="-75">
                <a:latin typeface="Tahoma"/>
                <a:cs typeface="Tahoma"/>
              </a:rPr>
              <a:t> </a:t>
            </a:r>
            <a:r>
              <a:rPr dirty="0" sz="3000">
                <a:latin typeface="Tahoma"/>
                <a:cs typeface="Tahoma"/>
              </a:rPr>
              <a:t>m</a:t>
            </a:r>
            <a:endParaRPr sz="3000">
              <a:latin typeface="Tahoma"/>
              <a:cs typeface="Tahoma"/>
            </a:endParaRPr>
          </a:p>
          <a:p>
            <a:pPr marL="356870" marR="5080" indent="-344170">
              <a:lnSpc>
                <a:spcPts val="2880"/>
              </a:lnSpc>
              <a:spcBef>
                <a:spcPts val="720"/>
              </a:spcBef>
              <a:buClr>
                <a:srgbClr val="FF63B1"/>
              </a:buClr>
              <a:buChar char="•"/>
              <a:tabLst>
                <a:tab pos="357505" algn="l"/>
              </a:tabLst>
            </a:pPr>
            <a:r>
              <a:rPr dirty="0" sz="3000" spc="5">
                <a:latin typeface="Tahoma"/>
                <a:cs typeface="Tahoma"/>
              </a:rPr>
              <a:t>z= </a:t>
            </a:r>
            <a:r>
              <a:rPr dirty="0" sz="3000">
                <a:latin typeface="Tahoma"/>
                <a:cs typeface="Tahoma"/>
              </a:rPr>
              <a:t>height above </a:t>
            </a:r>
            <a:r>
              <a:rPr dirty="0" sz="3000" spc="5">
                <a:latin typeface="Tahoma"/>
                <a:cs typeface="Tahoma"/>
              </a:rPr>
              <a:t>surface </a:t>
            </a:r>
            <a:r>
              <a:rPr dirty="0" sz="3000">
                <a:latin typeface="Tahoma"/>
                <a:cs typeface="Tahoma"/>
              </a:rPr>
              <a:t>at which wind </a:t>
            </a:r>
            <a:r>
              <a:rPr dirty="0" sz="3000" spc="-5">
                <a:latin typeface="Tahoma"/>
                <a:cs typeface="Tahoma"/>
              </a:rPr>
              <a:t>speed</a:t>
            </a:r>
            <a:r>
              <a:rPr dirty="0" sz="3000" spc="-195">
                <a:latin typeface="Tahoma"/>
                <a:cs typeface="Tahoma"/>
              </a:rPr>
              <a:t> </a:t>
            </a:r>
            <a:r>
              <a:rPr dirty="0" sz="3000">
                <a:latin typeface="Tahoma"/>
                <a:cs typeface="Tahoma"/>
              </a:rPr>
              <a:t>is  measured, m (usually 10</a:t>
            </a:r>
            <a:r>
              <a:rPr dirty="0" sz="3000" spc="-95">
                <a:latin typeface="Tahoma"/>
                <a:cs typeface="Tahoma"/>
              </a:rPr>
              <a:t> </a:t>
            </a:r>
            <a:r>
              <a:rPr dirty="0" sz="3000" spc="-5">
                <a:latin typeface="Tahoma"/>
                <a:cs typeface="Tahoma"/>
              </a:rPr>
              <a:t>meters)</a:t>
            </a:r>
            <a:endParaRPr sz="3000">
              <a:latin typeface="Tahoma"/>
              <a:cs typeface="Tahoma"/>
            </a:endParaRPr>
          </a:p>
          <a:p>
            <a:pPr marL="356870" marR="953769" indent="-344170">
              <a:lnSpc>
                <a:spcPct val="80000"/>
              </a:lnSpc>
              <a:spcBef>
                <a:spcPts val="745"/>
              </a:spcBef>
              <a:buClr>
                <a:srgbClr val="FF63B1"/>
              </a:buClr>
              <a:buChar char="•"/>
              <a:tabLst>
                <a:tab pos="357505" algn="l"/>
              </a:tabLst>
            </a:pPr>
            <a:r>
              <a:rPr dirty="0" sz="3000">
                <a:latin typeface="Tahoma"/>
                <a:cs typeface="Tahoma"/>
              </a:rPr>
              <a:t>p = </a:t>
            </a:r>
            <a:r>
              <a:rPr dirty="0" sz="3000" spc="-5">
                <a:latin typeface="Tahoma"/>
                <a:cs typeface="Tahoma"/>
              </a:rPr>
              <a:t>exponent </a:t>
            </a:r>
            <a:r>
              <a:rPr dirty="0" sz="3000">
                <a:latin typeface="Tahoma"/>
                <a:cs typeface="Tahoma"/>
              </a:rPr>
              <a:t>is a function of</a:t>
            </a:r>
            <a:r>
              <a:rPr dirty="0" sz="3000" spc="-135">
                <a:latin typeface="Tahoma"/>
                <a:cs typeface="Tahoma"/>
              </a:rPr>
              <a:t> </a:t>
            </a:r>
            <a:r>
              <a:rPr dirty="0" sz="3000">
                <a:latin typeface="Tahoma"/>
                <a:cs typeface="Tahoma"/>
              </a:rPr>
              <a:t>atmospheric  stability</a:t>
            </a:r>
            <a:r>
              <a:rPr dirty="0" sz="3000" spc="-85">
                <a:latin typeface="Tahoma"/>
                <a:cs typeface="Tahoma"/>
              </a:rPr>
              <a:t> </a:t>
            </a:r>
            <a:r>
              <a:rPr dirty="0" sz="3000" spc="5">
                <a:latin typeface="Tahoma"/>
                <a:cs typeface="Tahoma"/>
              </a:rPr>
              <a:t>class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52800" y="2417064"/>
            <a:ext cx="3124200" cy="1347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5"/>
              <a:t>Prof S S </a:t>
            </a:r>
            <a:r>
              <a:rPr dirty="0" spc="-30"/>
              <a:t>Jahagirdar,</a:t>
            </a:r>
            <a:r>
              <a:rPr dirty="0" spc="35"/>
              <a:t> </a:t>
            </a:r>
            <a:r>
              <a:rPr dirty="0" spc="-10"/>
              <a:t>NKOCET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006575" y="6586048"/>
            <a:ext cx="219075" cy="2393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5">
                <a:latin typeface="Tahoma"/>
                <a:cs typeface="Tahoma"/>
              </a:rPr>
              <a:t>22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34200" y="3505200"/>
            <a:ext cx="609600" cy="585470"/>
          </a:xfrm>
          <a:prstGeom prst="rect">
            <a:avLst/>
          </a:prstGeom>
          <a:solidFill>
            <a:srgbClr val="00B0F0"/>
          </a:solidFill>
        </p:spPr>
        <p:txBody>
          <a:bodyPr wrap="square" lIns="0" tIns="44450" rIns="0" bIns="0" rtlCol="0" vert="horz">
            <a:spAutoFit/>
          </a:bodyPr>
          <a:lstStyle/>
          <a:p>
            <a:pPr marL="176530">
              <a:lnSpc>
                <a:spcPct val="100000"/>
              </a:lnSpc>
              <a:spcBef>
                <a:spcPts val="350"/>
              </a:spcBef>
            </a:pPr>
            <a:r>
              <a:rPr dirty="0" sz="3200" spc="-5" b="1">
                <a:solidFill>
                  <a:srgbClr val="777777"/>
                </a:solidFill>
                <a:latin typeface="Tahoma"/>
                <a:cs typeface="Tahoma"/>
              </a:rPr>
              <a:t>p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10"/>
              <a:t>Value of </a:t>
            </a:r>
            <a:r>
              <a:rPr dirty="0" spc="-5"/>
              <a:t>p </a:t>
            </a:r>
            <a:r>
              <a:rPr dirty="0" spc="-10"/>
              <a:t>for </a:t>
            </a:r>
            <a:r>
              <a:rPr dirty="0" spc="-5"/>
              <a:t>Deacons</a:t>
            </a:r>
            <a:r>
              <a:rPr dirty="0" spc="10"/>
              <a:t> </a:t>
            </a:r>
            <a:r>
              <a:rPr dirty="0" spc="-15"/>
              <a:t>power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76" y="928884"/>
            <a:ext cx="7341870" cy="13658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  <a:tabLst>
                <a:tab pos="1174750" algn="l"/>
              </a:tabLst>
            </a:pPr>
            <a:r>
              <a:rPr dirty="0" sz="4400" spc="-5" b="1">
                <a:solidFill>
                  <a:srgbClr val="FF0000"/>
                </a:solidFill>
                <a:latin typeface="Tahoma"/>
                <a:cs typeface="Tahoma"/>
              </a:rPr>
              <a:t>law	</a:t>
            </a:r>
            <a:r>
              <a:rPr dirty="0" sz="4400" spc="-10" b="1">
                <a:solidFill>
                  <a:srgbClr val="FF0000"/>
                </a:solidFill>
                <a:latin typeface="Tahoma"/>
                <a:cs typeface="Tahoma"/>
              </a:rPr>
              <a:t>irrespective of type of  terrain</a:t>
            </a:r>
            <a:endParaRPr sz="4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9064" y="1892807"/>
            <a:ext cx="155448" cy="155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8269" y="3535409"/>
            <a:ext cx="2282825" cy="695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u="heavy" sz="4400" spc="-10" b="0">
                <a:solidFill>
                  <a:srgbClr val="FF63B1"/>
                </a:solidFill>
                <a:uFill>
                  <a:solidFill>
                    <a:srgbClr val="FF63B1"/>
                  </a:solidFill>
                </a:uFill>
                <a:latin typeface="Tahoma"/>
                <a:cs typeface="Tahoma"/>
              </a:rPr>
              <a:t>Problems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5"/>
              <a:t>Prof S S </a:t>
            </a:r>
            <a:r>
              <a:rPr dirty="0" spc="-30"/>
              <a:t>Jahagirdar,</a:t>
            </a:r>
            <a:r>
              <a:rPr dirty="0" spc="35"/>
              <a:t> </a:t>
            </a:r>
            <a:r>
              <a:rPr dirty="0" spc="-10"/>
              <a:t>NKOCET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dirty="0" spc="-5"/>
              <a:t>24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9064" y="1892807"/>
            <a:ext cx="155448" cy="155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7147" y="2090551"/>
            <a:ext cx="8522970" cy="382841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90"/>
              </a:spcBef>
            </a:pPr>
            <a:r>
              <a:rPr dirty="0" sz="3200" spc="-5">
                <a:latin typeface="Tahoma"/>
                <a:cs typeface="Tahoma"/>
              </a:rPr>
              <a:t>1. The </a:t>
            </a:r>
            <a:r>
              <a:rPr dirty="0" sz="3200" spc="-10">
                <a:latin typeface="Tahoma"/>
                <a:cs typeface="Tahoma"/>
              </a:rPr>
              <a:t>wind speed </a:t>
            </a:r>
            <a:r>
              <a:rPr dirty="0" sz="3200">
                <a:latin typeface="Tahoma"/>
                <a:cs typeface="Tahoma"/>
              </a:rPr>
              <a:t>at </a:t>
            </a:r>
            <a:r>
              <a:rPr dirty="0" sz="3200" spc="-5">
                <a:latin typeface="Tahoma"/>
                <a:cs typeface="Tahoma"/>
              </a:rPr>
              <a:t>10 </a:t>
            </a:r>
            <a:r>
              <a:rPr dirty="0" sz="3200" spc="-10">
                <a:latin typeface="Tahoma"/>
                <a:cs typeface="Tahoma"/>
              </a:rPr>
              <a:t>m altitude </a:t>
            </a:r>
            <a:r>
              <a:rPr dirty="0" sz="3200" spc="-5">
                <a:latin typeface="Tahoma"/>
                <a:cs typeface="Tahoma"/>
              </a:rPr>
              <a:t>is 5m/s.  </a:t>
            </a:r>
            <a:r>
              <a:rPr dirty="0" sz="3200" spc="-10">
                <a:latin typeface="Tahoma"/>
                <a:cs typeface="Tahoma"/>
              </a:rPr>
              <a:t>Find </a:t>
            </a:r>
            <a:r>
              <a:rPr dirty="0" sz="3200" spc="-15">
                <a:latin typeface="Tahoma"/>
                <a:cs typeface="Tahoma"/>
              </a:rPr>
              <a:t>the </a:t>
            </a:r>
            <a:r>
              <a:rPr dirty="0" sz="3200" spc="-10">
                <a:latin typeface="Tahoma"/>
                <a:cs typeface="Tahoma"/>
              </a:rPr>
              <a:t>wind speed </a:t>
            </a:r>
            <a:r>
              <a:rPr dirty="0" sz="3200">
                <a:latin typeface="Tahoma"/>
                <a:cs typeface="Tahoma"/>
              </a:rPr>
              <a:t>at 250 </a:t>
            </a:r>
            <a:r>
              <a:rPr dirty="0" sz="3200" spc="-10">
                <a:latin typeface="Tahoma"/>
                <a:cs typeface="Tahoma"/>
              </a:rPr>
              <a:t>m altitude for </a:t>
            </a:r>
            <a:r>
              <a:rPr dirty="0" sz="3200" spc="-15">
                <a:latin typeface="Tahoma"/>
                <a:cs typeface="Tahoma"/>
              </a:rPr>
              <a:t>the  following </a:t>
            </a:r>
            <a:r>
              <a:rPr dirty="0" sz="3200" spc="-10">
                <a:latin typeface="Tahoma"/>
                <a:cs typeface="Tahoma"/>
              </a:rPr>
              <a:t>stability</a:t>
            </a:r>
            <a:r>
              <a:rPr dirty="0" sz="3200" spc="195">
                <a:latin typeface="Tahoma"/>
                <a:cs typeface="Tahoma"/>
              </a:rPr>
              <a:t> </a:t>
            </a:r>
            <a:r>
              <a:rPr dirty="0" sz="3200" spc="-10">
                <a:latin typeface="Tahoma"/>
                <a:cs typeface="Tahoma"/>
              </a:rPr>
              <a:t>conditions.</a:t>
            </a:r>
            <a:endParaRPr sz="3200">
              <a:latin typeface="Tahoma"/>
              <a:cs typeface="Tahoma"/>
            </a:endParaRPr>
          </a:p>
          <a:p>
            <a:pPr marL="527685" indent="-514984">
              <a:lnSpc>
                <a:spcPct val="100000"/>
              </a:lnSpc>
              <a:spcBef>
                <a:spcPts val="765"/>
              </a:spcBef>
              <a:buClr>
                <a:srgbClr val="FF63B1"/>
              </a:buClr>
              <a:buAutoNum type="arabicPeriod"/>
              <a:tabLst>
                <a:tab pos="528320" algn="l"/>
              </a:tabLst>
            </a:pPr>
            <a:r>
              <a:rPr dirty="0" sz="3200" spc="-5">
                <a:latin typeface="Tahoma"/>
                <a:cs typeface="Tahoma"/>
              </a:rPr>
              <a:t>Large lapse</a:t>
            </a:r>
            <a:r>
              <a:rPr dirty="0" sz="3200" spc="10">
                <a:latin typeface="Tahoma"/>
                <a:cs typeface="Tahoma"/>
              </a:rPr>
              <a:t> </a:t>
            </a:r>
            <a:r>
              <a:rPr dirty="0" sz="3200" spc="-10">
                <a:latin typeface="Tahoma"/>
                <a:cs typeface="Tahoma"/>
              </a:rPr>
              <a:t>rate</a:t>
            </a:r>
            <a:endParaRPr sz="3200">
              <a:latin typeface="Tahoma"/>
              <a:cs typeface="Tahoma"/>
            </a:endParaRPr>
          </a:p>
          <a:p>
            <a:pPr marL="527685" indent="-514984">
              <a:lnSpc>
                <a:spcPct val="100000"/>
              </a:lnSpc>
              <a:spcBef>
                <a:spcPts val="770"/>
              </a:spcBef>
              <a:buClr>
                <a:srgbClr val="FF63B1"/>
              </a:buClr>
              <a:buAutoNum type="arabicPeriod"/>
              <a:tabLst>
                <a:tab pos="528320" algn="l"/>
              </a:tabLst>
            </a:pPr>
            <a:r>
              <a:rPr dirty="0" sz="3200" spc="-10">
                <a:latin typeface="Tahoma"/>
                <a:cs typeface="Tahoma"/>
              </a:rPr>
              <a:t>Zero </a:t>
            </a:r>
            <a:r>
              <a:rPr dirty="0" sz="3200" spc="-5">
                <a:latin typeface="Tahoma"/>
                <a:cs typeface="Tahoma"/>
              </a:rPr>
              <a:t>or </a:t>
            </a:r>
            <a:r>
              <a:rPr dirty="0" sz="3200" spc="-10">
                <a:latin typeface="Tahoma"/>
                <a:cs typeface="Tahoma"/>
              </a:rPr>
              <a:t>small </a:t>
            </a:r>
            <a:r>
              <a:rPr dirty="0" sz="3200" spc="-5">
                <a:latin typeface="Tahoma"/>
                <a:cs typeface="Tahoma"/>
              </a:rPr>
              <a:t>lapse</a:t>
            </a:r>
            <a:r>
              <a:rPr dirty="0" sz="3200" spc="50">
                <a:latin typeface="Tahoma"/>
                <a:cs typeface="Tahoma"/>
              </a:rPr>
              <a:t> </a:t>
            </a:r>
            <a:r>
              <a:rPr dirty="0" sz="3200" spc="-10">
                <a:latin typeface="Tahoma"/>
                <a:cs typeface="Tahoma"/>
              </a:rPr>
              <a:t>rate</a:t>
            </a:r>
            <a:endParaRPr sz="3200">
              <a:latin typeface="Tahoma"/>
              <a:cs typeface="Tahoma"/>
            </a:endParaRPr>
          </a:p>
          <a:p>
            <a:pPr marL="527685" indent="-514984">
              <a:lnSpc>
                <a:spcPct val="100000"/>
              </a:lnSpc>
              <a:spcBef>
                <a:spcPts val="770"/>
              </a:spcBef>
              <a:buClr>
                <a:srgbClr val="FF63B1"/>
              </a:buClr>
              <a:buAutoNum type="arabicPeriod"/>
              <a:tabLst>
                <a:tab pos="528320" algn="l"/>
              </a:tabLst>
            </a:pPr>
            <a:r>
              <a:rPr dirty="0" sz="3200" spc="-10">
                <a:latin typeface="Tahoma"/>
                <a:cs typeface="Tahoma"/>
              </a:rPr>
              <a:t>Moderate</a:t>
            </a:r>
            <a:r>
              <a:rPr dirty="0" sz="3200" spc="10">
                <a:latin typeface="Tahoma"/>
                <a:cs typeface="Tahoma"/>
              </a:rPr>
              <a:t> </a:t>
            </a:r>
            <a:r>
              <a:rPr dirty="0" sz="3200" spc="-15">
                <a:latin typeface="Tahoma"/>
                <a:cs typeface="Tahoma"/>
              </a:rPr>
              <a:t>inversion</a:t>
            </a:r>
            <a:endParaRPr sz="3200">
              <a:latin typeface="Tahoma"/>
              <a:cs typeface="Tahoma"/>
            </a:endParaRPr>
          </a:p>
          <a:p>
            <a:pPr marL="527685" indent="-514984">
              <a:lnSpc>
                <a:spcPct val="100000"/>
              </a:lnSpc>
              <a:spcBef>
                <a:spcPts val="765"/>
              </a:spcBef>
              <a:buClr>
                <a:srgbClr val="FF63B1"/>
              </a:buClr>
              <a:buAutoNum type="arabicPeriod"/>
              <a:tabLst>
                <a:tab pos="528320" algn="l"/>
              </a:tabLst>
            </a:pPr>
            <a:r>
              <a:rPr dirty="0" sz="3200" spc="-5">
                <a:latin typeface="Tahoma"/>
                <a:cs typeface="Tahoma"/>
              </a:rPr>
              <a:t>Large</a:t>
            </a:r>
            <a:r>
              <a:rPr dirty="0" sz="3200" spc="-25">
                <a:latin typeface="Tahoma"/>
                <a:cs typeface="Tahoma"/>
              </a:rPr>
              <a:t> </a:t>
            </a:r>
            <a:r>
              <a:rPr dirty="0" sz="3200" spc="-15">
                <a:latin typeface="Tahoma"/>
                <a:cs typeface="Tahoma"/>
              </a:rPr>
              <a:t>inversion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5"/>
              <a:t>Prof S S </a:t>
            </a:r>
            <a:r>
              <a:rPr dirty="0" spc="-30"/>
              <a:t>Jahagirdar,</a:t>
            </a:r>
            <a:r>
              <a:rPr dirty="0" spc="35"/>
              <a:t> </a:t>
            </a:r>
            <a:r>
              <a:rPr dirty="0" spc="-10"/>
              <a:t>NKOCET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dirty="0" spc="-5"/>
              <a:t>24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9064" y="1892807"/>
            <a:ext cx="155448" cy="155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11996" y="2090551"/>
            <a:ext cx="8011159" cy="382841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90"/>
              </a:spcBef>
            </a:pPr>
            <a:r>
              <a:rPr dirty="0" sz="3200" spc="-5">
                <a:latin typeface="Tahoma"/>
                <a:cs typeface="Tahoma"/>
              </a:rPr>
              <a:t>2. </a:t>
            </a:r>
            <a:r>
              <a:rPr dirty="0" sz="3200" spc="-10">
                <a:latin typeface="Tahoma"/>
                <a:cs typeface="Tahoma"/>
              </a:rPr>
              <a:t>Wind speed </a:t>
            </a:r>
            <a:r>
              <a:rPr dirty="0" sz="3200" spc="-5">
                <a:latin typeface="Tahoma"/>
                <a:cs typeface="Tahoma"/>
              </a:rPr>
              <a:t>at </a:t>
            </a:r>
            <a:r>
              <a:rPr dirty="0" sz="3200">
                <a:latin typeface="Tahoma"/>
                <a:cs typeface="Tahoma"/>
              </a:rPr>
              <a:t>10 </a:t>
            </a:r>
            <a:r>
              <a:rPr dirty="0" sz="3200" spc="-10">
                <a:latin typeface="Tahoma"/>
                <a:cs typeface="Tahoma"/>
              </a:rPr>
              <a:t>m </a:t>
            </a:r>
            <a:r>
              <a:rPr dirty="0" sz="3200" spc="-15">
                <a:latin typeface="Tahoma"/>
                <a:cs typeface="Tahoma"/>
              </a:rPr>
              <a:t>altitude </a:t>
            </a:r>
            <a:r>
              <a:rPr dirty="0" sz="3200" spc="-5">
                <a:latin typeface="Tahoma"/>
                <a:cs typeface="Tahoma"/>
              </a:rPr>
              <a:t>is 2m/s. </a:t>
            </a:r>
            <a:r>
              <a:rPr dirty="0" sz="3200" spc="-10">
                <a:latin typeface="Tahoma"/>
                <a:cs typeface="Tahoma"/>
              </a:rPr>
              <a:t>Find  </a:t>
            </a:r>
            <a:r>
              <a:rPr dirty="0" sz="3200" spc="-15">
                <a:latin typeface="Tahoma"/>
                <a:cs typeface="Tahoma"/>
              </a:rPr>
              <a:t>the </a:t>
            </a:r>
            <a:r>
              <a:rPr dirty="0" sz="3200" spc="-5">
                <a:latin typeface="Tahoma"/>
                <a:cs typeface="Tahoma"/>
              </a:rPr>
              <a:t>wind </a:t>
            </a:r>
            <a:r>
              <a:rPr dirty="0" sz="3200" spc="-10">
                <a:latin typeface="Tahoma"/>
                <a:cs typeface="Tahoma"/>
              </a:rPr>
              <a:t>speed </a:t>
            </a:r>
            <a:r>
              <a:rPr dirty="0" sz="3200" spc="-5">
                <a:latin typeface="Tahoma"/>
                <a:cs typeface="Tahoma"/>
              </a:rPr>
              <a:t>at 200 </a:t>
            </a:r>
            <a:r>
              <a:rPr dirty="0" sz="3200" spc="-10">
                <a:latin typeface="Tahoma"/>
                <a:cs typeface="Tahoma"/>
              </a:rPr>
              <a:t>m altitude for  </a:t>
            </a:r>
            <a:r>
              <a:rPr dirty="0" sz="3200" spc="-15">
                <a:latin typeface="Tahoma"/>
                <a:cs typeface="Tahoma"/>
              </a:rPr>
              <a:t>following</a:t>
            </a:r>
            <a:r>
              <a:rPr dirty="0" sz="3200" spc="85">
                <a:latin typeface="Tahoma"/>
                <a:cs typeface="Tahoma"/>
              </a:rPr>
              <a:t> </a:t>
            </a:r>
            <a:r>
              <a:rPr dirty="0" sz="3200" spc="-10">
                <a:latin typeface="Tahoma"/>
                <a:cs typeface="Tahoma"/>
              </a:rPr>
              <a:t>cases</a:t>
            </a:r>
            <a:endParaRPr sz="3200">
              <a:latin typeface="Tahoma"/>
              <a:cs typeface="Tahoma"/>
            </a:endParaRPr>
          </a:p>
          <a:p>
            <a:pPr marL="527685" indent="-514984">
              <a:lnSpc>
                <a:spcPct val="100000"/>
              </a:lnSpc>
              <a:spcBef>
                <a:spcPts val="765"/>
              </a:spcBef>
              <a:buClr>
                <a:srgbClr val="FF63B1"/>
              </a:buClr>
              <a:buAutoNum type="arabicPeriod"/>
              <a:tabLst>
                <a:tab pos="528320" algn="l"/>
              </a:tabLst>
            </a:pPr>
            <a:r>
              <a:rPr dirty="0" sz="3200" spc="-5">
                <a:latin typeface="Tahoma"/>
                <a:cs typeface="Tahoma"/>
              </a:rPr>
              <a:t>Large lapse</a:t>
            </a:r>
            <a:r>
              <a:rPr dirty="0" sz="3200" spc="10">
                <a:latin typeface="Tahoma"/>
                <a:cs typeface="Tahoma"/>
              </a:rPr>
              <a:t> </a:t>
            </a:r>
            <a:r>
              <a:rPr dirty="0" sz="3200" spc="-10">
                <a:latin typeface="Tahoma"/>
                <a:cs typeface="Tahoma"/>
              </a:rPr>
              <a:t>rate</a:t>
            </a:r>
            <a:endParaRPr sz="3200">
              <a:latin typeface="Tahoma"/>
              <a:cs typeface="Tahoma"/>
            </a:endParaRPr>
          </a:p>
          <a:p>
            <a:pPr marL="527685" indent="-514984">
              <a:lnSpc>
                <a:spcPct val="100000"/>
              </a:lnSpc>
              <a:spcBef>
                <a:spcPts val="770"/>
              </a:spcBef>
              <a:buClr>
                <a:srgbClr val="FF63B1"/>
              </a:buClr>
              <a:buAutoNum type="arabicPeriod"/>
              <a:tabLst>
                <a:tab pos="528320" algn="l"/>
              </a:tabLst>
            </a:pPr>
            <a:r>
              <a:rPr dirty="0" sz="3200" spc="-10">
                <a:latin typeface="Tahoma"/>
                <a:cs typeface="Tahoma"/>
              </a:rPr>
              <a:t>Zero </a:t>
            </a:r>
            <a:r>
              <a:rPr dirty="0" sz="3200" spc="-5">
                <a:latin typeface="Tahoma"/>
                <a:cs typeface="Tahoma"/>
              </a:rPr>
              <a:t>lapse</a:t>
            </a:r>
            <a:r>
              <a:rPr dirty="0" sz="3200" spc="30">
                <a:latin typeface="Tahoma"/>
                <a:cs typeface="Tahoma"/>
              </a:rPr>
              <a:t> </a:t>
            </a:r>
            <a:r>
              <a:rPr dirty="0" sz="3200" spc="-10">
                <a:latin typeface="Tahoma"/>
                <a:cs typeface="Tahoma"/>
              </a:rPr>
              <a:t>rate</a:t>
            </a:r>
            <a:endParaRPr sz="3200">
              <a:latin typeface="Tahoma"/>
              <a:cs typeface="Tahoma"/>
            </a:endParaRPr>
          </a:p>
          <a:p>
            <a:pPr marL="527685" indent="-514984">
              <a:lnSpc>
                <a:spcPct val="100000"/>
              </a:lnSpc>
              <a:spcBef>
                <a:spcPts val="770"/>
              </a:spcBef>
              <a:buClr>
                <a:srgbClr val="FF63B1"/>
              </a:buClr>
              <a:buAutoNum type="arabicPeriod"/>
              <a:tabLst>
                <a:tab pos="528320" algn="l"/>
              </a:tabLst>
            </a:pPr>
            <a:r>
              <a:rPr dirty="0" sz="3200" spc="-10">
                <a:latin typeface="Tahoma"/>
                <a:cs typeface="Tahoma"/>
              </a:rPr>
              <a:t>Moderate</a:t>
            </a:r>
            <a:r>
              <a:rPr dirty="0" sz="3200" spc="10">
                <a:latin typeface="Tahoma"/>
                <a:cs typeface="Tahoma"/>
              </a:rPr>
              <a:t> </a:t>
            </a:r>
            <a:r>
              <a:rPr dirty="0" sz="3200" spc="-15">
                <a:latin typeface="Tahoma"/>
                <a:cs typeface="Tahoma"/>
              </a:rPr>
              <a:t>inversion</a:t>
            </a:r>
            <a:endParaRPr sz="3200">
              <a:latin typeface="Tahoma"/>
              <a:cs typeface="Tahoma"/>
            </a:endParaRPr>
          </a:p>
          <a:p>
            <a:pPr marL="527685" indent="-514984">
              <a:lnSpc>
                <a:spcPct val="100000"/>
              </a:lnSpc>
              <a:spcBef>
                <a:spcPts val="765"/>
              </a:spcBef>
              <a:buClr>
                <a:srgbClr val="FF63B1"/>
              </a:buClr>
              <a:buAutoNum type="arabicPeriod"/>
              <a:tabLst>
                <a:tab pos="528320" algn="l"/>
              </a:tabLst>
            </a:pPr>
            <a:r>
              <a:rPr dirty="0" sz="3200" spc="-5">
                <a:latin typeface="Tahoma"/>
                <a:cs typeface="Tahoma"/>
              </a:rPr>
              <a:t>Large</a:t>
            </a:r>
            <a:r>
              <a:rPr dirty="0" sz="3200" spc="-25">
                <a:latin typeface="Tahoma"/>
                <a:cs typeface="Tahoma"/>
              </a:rPr>
              <a:t> </a:t>
            </a:r>
            <a:r>
              <a:rPr dirty="0" sz="3200" spc="-15">
                <a:latin typeface="Tahoma"/>
                <a:cs typeface="Tahoma"/>
              </a:rPr>
              <a:t>inversion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5"/>
              <a:t>Prof S S </a:t>
            </a:r>
            <a:r>
              <a:rPr dirty="0" spc="-30"/>
              <a:t>Jahagirdar,</a:t>
            </a:r>
            <a:r>
              <a:rPr dirty="0" spc="35"/>
              <a:t> </a:t>
            </a:r>
            <a:r>
              <a:rPr dirty="0" spc="-10"/>
              <a:t>NKOCET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dirty="0" spc="-5"/>
              <a:t>24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9064" y="1892807"/>
            <a:ext cx="155448" cy="155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1996" y="2166763"/>
            <a:ext cx="7585075" cy="246316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90"/>
              </a:spcBef>
            </a:pPr>
            <a:r>
              <a:rPr dirty="0" sz="3200" spc="-5" b="0">
                <a:latin typeface="Tahoma"/>
                <a:cs typeface="Tahoma"/>
              </a:rPr>
              <a:t>3. The </a:t>
            </a:r>
            <a:r>
              <a:rPr dirty="0" sz="3200" spc="-10" b="0">
                <a:latin typeface="Tahoma"/>
                <a:cs typeface="Tahoma"/>
              </a:rPr>
              <a:t>ground level wind velocity </a:t>
            </a:r>
            <a:r>
              <a:rPr dirty="0" sz="3200" spc="-5" b="0">
                <a:latin typeface="Tahoma"/>
                <a:cs typeface="Tahoma"/>
              </a:rPr>
              <a:t>at 10 </a:t>
            </a:r>
            <a:r>
              <a:rPr dirty="0" sz="3200" spc="-10" b="0">
                <a:latin typeface="Tahoma"/>
                <a:cs typeface="Tahoma"/>
              </a:rPr>
              <a:t>m  elevation </a:t>
            </a:r>
            <a:r>
              <a:rPr dirty="0" sz="3200" spc="-5" b="0">
                <a:latin typeface="Tahoma"/>
                <a:cs typeface="Tahoma"/>
              </a:rPr>
              <a:t>is 5.2 m/sec in a </a:t>
            </a:r>
            <a:r>
              <a:rPr dirty="0" sz="3200" spc="-15" b="0">
                <a:latin typeface="Tahoma"/>
                <a:cs typeface="Tahoma"/>
              </a:rPr>
              <a:t>city. </a:t>
            </a:r>
            <a:r>
              <a:rPr dirty="0" sz="3200" spc="-5" b="0">
                <a:latin typeface="Tahoma"/>
                <a:cs typeface="Tahoma"/>
              </a:rPr>
              <a:t>What  </a:t>
            </a:r>
            <a:r>
              <a:rPr dirty="0" sz="3200" spc="-15" b="0">
                <a:latin typeface="Tahoma"/>
                <a:cs typeface="Tahoma"/>
              </a:rPr>
              <a:t>would </a:t>
            </a:r>
            <a:r>
              <a:rPr dirty="0" sz="3200" spc="-10" b="0">
                <a:latin typeface="Tahoma"/>
                <a:cs typeface="Tahoma"/>
              </a:rPr>
              <a:t>you estimate </a:t>
            </a:r>
            <a:r>
              <a:rPr dirty="0" sz="3200" spc="-15" b="0">
                <a:latin typeface="Tahoma"/>
                <a:cs typeface="Tahoma"/>
              </a:rPr>
              <a:t>the </a:t>
            </a:r>
            <a:r>
              <a:rPr dirty="0" sz="3200" spc="-10" b="0">
                <a:latin typeface="Tahoma"/>
                <a:cs typeface="Tahoma"/>
              </a:rPr>
              <a:t>velocity to </a:t>
            </a:r>
            <a:r>
              <a:rPr dirty="0" sz="3200" spc="-5" b="0">
                <a:latin typeface="Tahoma"/>
                <a:cs typeface="Tahoma"/>
              </a:rPr>
              <a:t>be at  125m </a:t>
            </a:r>
            <a:r>
              <a:rPr dirty="0" sz="3200" spc="-10" b="0">
                <a:latin typeface="Tahoma"/>
                <a:cs typeface="Tahoma"/>
              </a:rPr>
              <a:t>elevation </a:t>
            </a:r>
            <a:r>
              <a:rPr dirty="0" sz="3200" spc="-5" b="0">
                <a:latin typeface="Tahoma"/>
                <a:cs typeface="Tahoma"/>
              </a:rPr>
              <a:t>in </a:t>
            </a:r>
            <a:r>
              <a:rPr dirty="0" sz="3200" spc="-10" b="0">
                <a:latin typeface="Tahoma"/>
                <a:cs typeface="Tahoma"/>
              </a:rPr>
              <a:t>moderately stable  atmosphere?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5"/>
              <a:t>Prof S S </a:t>
            </a:r>
            <a:r>
              <a:rPr dirty="0" spc="-30"/>
              <a:t>Jahagirdar,</a:t>
            </a:r>
            <a:r>
              <a:rPr dirty="0" spc="35"/>
              <a:t> </a:t>
            </a:r>
            <a:r>
              <a:rPr dirty="0" spc="-10"/>
              <a:t>NKOCET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dirty="0" spc="-5"/>
              <a:t>24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9064" y="1892807"/>
            <a:ext cx="155448" cy="155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83207" y="222172"/>
            <a:ext cx="4919345" cy="695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400" spc="-10" b="0">
                <a:latin typeface="Tahoma"/>
                <a:cs typeface="Tahoma"/>
              </a:rPr>
              <a:t>Objective</a:t>
            </a:r>
            <a:r>
              <a:rPr dirty="0" sz="4400" spc="-60" b="0">
                <a:latin typeface="Tahoma"/>
                <a:cs typeface="Tahoma"/>
              </a:rPr>
              <a:t> </a:t>
            </a:r>
            <a:r>
              <a:rPr dirty="0" sz="4400" spc="-10" b="0">
                <a:latin typeface="Tahoma"/>
                <a:cs typeface="Tahoma"/>
              </a:rPr>
              <a:t>Questions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944371"/>
            <a:ext cx="8642985" cy="551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0">
                <a:latin typeface="Tahoma"/>
                <a:cs typeface="Tahoma"/>
              </a:rPr>
              <a:t>Q1. </a:t>
            </a:r>
            <a:r>
              <a:rPr dirty="0" sz="3000">
                <a:latin typeface="Tahoma"/>
                <a:cs typeface="Tahoma"/>
              </a:rPr>
              <a:t>Radiation inversion gets broken</a:t>
            </a:r>
            <a:r>
              <a:rPr dirty="0" sz="3000" spc="-105">
                <a:latin typeface="Tahoma"/>
                <a:cs typeface="Tahoma"/>
              </a:rPr>
              <a:t> </a:t>
            </a:r>
            <a:r>
              <a:rPr dirty="0" sz="3000">
                <a:latin typeface="Tahoma"/>
                <a:cs typeface="Tahoma"/>
              </a:rPr>
              <a:t>by</a:t>
            </a:r>
            <a:endParaRPr sz="30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  <a:tabLst>
                <a:tab pos="5124450" algn="l"/>
              </a:tabLst>
            </a:pPr>
            <a:r>
              <a:rPr dirty="0" u="heavy" sz="3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3000">
                <a:latin typeface="Tahoma"/>
                <a:cs typeface="Tahoma"/>
              </a:rPr>
              <a:t>.</a:t>
            </a:r>
            <a:endParaRPr sz="3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3000" spc="-10">
                <a:latin typeface="Tahoma"/>
                <a:cs typeface="Tahoma"/>
              </a:rPr>
              <a:t>Q2. </a:t>
            </a:r>
            <a:r>
              <a:rPr dirty="0" sz="3000">
                <a:latin typeface="Tahoma"/>
                <a:cs typeface="Tahoma"/>
              </a:rPr>
              <a:t>Subsidence inversion persist</a:t>
            </a:r>
            <a:r>
              <a:rPr dirty="0" sz="3000" spc="-110">
                <a:latin typeface="Tahoma"/>
                <a:cs typeface="Tahoma"/>
              </a:rPr>
              <a:t> </a:t>
            </a:r>
            <a:r>
              <a:rPr dirty="0" sz="3000" spc="-5">
                <a:latin typeface="Tahoma"/>
                <a:cs typeface="Tahoma"/>
              </a:rPr>
              <a:t>for</a:t>
            </a:r>
            <a:endParaRPr sz="30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  <a:tabLst>
                <a:tab pos="4502785" algn="l"/>
              </a:tabLst>
            </a:pPr>
            <a:r>
              <a:rPr dirty="0" u="heavy" sz="3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3000">
                <a:latin typeface="Tahoma"/>
                <a:cs typeface="Tahoma"/>
              </a:rPr>
              <a:t>.</a:t>
            </a:r>
            <a:endParaRPr sz="3000">
              <a:latin typeface="Tahoma"/>
              <a:cs typeface="Tahoma"/>
            </a:endParaRPr>
          </a:p>
          <a:p>
            <a:pPr marL="356870" marR="5080" indent="-344805">
              <a:lnSpc>
                <a:spcPct val="100000"/>
              </a:lnSpc>
              <a:spcBef>
                <a:spcPts val="720"/>
              </a:spcBef>
              <a:tabLst>
                <a:tab pos="3562350" algn="l"/>
                <a:tab pos="6049010" algn="l"/>
              </a:tabLst>
            </a:pPr>
            <a:r>
              <a:rPr dirty="0" sz="3000" spc="-10">
                <a:latin typeface="Tahoma"/>
                <a:cs typeface="Tahoma"/>
              </a:rPr>
              <a:t>Q3. </a:t>
            </a:r>
            <a:r>
              <a:rPr dirty="0" sz="3000">
                <a:latin typeface="Tahoma"/>
                <a:cs typeface="Tahoma"/>
              </a:rPr>
              <a:t>As per Deacon’s power law, Wind </a:t>
            </a:r>
            <a:r>
              <a:rPr dirty="0" sz="3000" spc="-5">
                <a:latin typeface="Tahoma"/>
                <a:cs typeface="Tahoma"/>
              </a:rPr>
              <a:t>speed </a:t>
            </a:r>
            <a:r>
              <a:rPr dirty="0" sz="3000">
                <a:latin typeface="Tahoma"/>
                <a:cs typeface="Tahoma"/>
              </a:rPr>
              <a:t>at</a:t>
            </a:r>
            <a:r>
              <a:rPr dirty="0" sz="3000" spc="-105">
                <a:latin typeface="Tahoma"/>
                <a:cs typeface="Tahoma"/>
              </a:rPr>
              <a:t> </a:t>
            </a:r>
            <a:r>
              <a:rPr dirty="0" sz="3000">
                <a:latin typeface="Tahoma"/>
                <a:cs typeface="Tahoma"/>
              </a:rPr>
              <a:t>any  height is</a:t>
            </a:r>
            <a:r>
              <a:rPr dirty="0" sz="3000" spc="-55">
                <a:latin typeface="Tahoma"/>
                <a:cs typeface="Tahoma"/>
              </a:rPr>
              <a:t> </a:t>
            </a:r>
            <a:r>
              <a:rPr dirty="0" sz="3000">
                <a:latin typeface="Tahoma"/>
                <a:cs typeface="Tahoma"/>
              </a:rPr>
              <a:t>given</a:t>
            </a:r>
            <a:r>
              <a:rPr dirty="0" sz="3000" spc="5">
                <a:latin typeface="Tahoma"/>
                <a:cs typeface="Tahoma"/>
              </a:rPr>
              <a:t> </a:t>
            </a:r>
            <a:r>
              <a:rPr dirty="0" sz="3000">
                <a:latin typeface="Tahoma"/>
                <a:cs typeface="Tahoma"/>
              </a:rPr>
              <a:t>by	</a:t>
            </a:r>
            <a:r>
              <a:rPr dirty="0" u="heavy" sz="300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	</a:t>
            </a:r>
            <a:r>
              <a:rPr dirty="0" sz="3000">
                <a:latin typeface="Tahoma"/>
                <a:cs typeface="Tahoma"/>
              </a:rPr>
              <a:t>.</a:t>
            </a:r>
            <a:endParaRPr sz="3000">
              <a:latin typeface="Tahoma"/>
              <a:cs typeface="Tahoma"/>
            </a:endParaRPr>
          </a:p>
          <a:p>
            <a:pPr marL="356870" marR="676275" indent="-344805">
              <a:lnSpc>
                <a:spcPct val="100000"/>
              </a:lnSpc>
              <a:spcBef>
                <a:spcPts val="720"/>
              </a:spcBef>
              <a:tabLst>
                <a:tab pos="3717290" algn="l"/>
              </a:tabLst>
            </a:pPr>
            <a:r>
              <a:rPr dirty="0" sz="3000" spc="-10">
                <a:latin typeface="Tahoma"/>
                <a:cs typeface="Tahoma"/>
              </a:rPr>
              <a:t>Q4.</a:t>
            </a:r>
            <a:r>
              <a:rPr dirty="0" sz="3000" spc="10">
                <a:latin typeface="Tahoma"/>
                <a:cs typeface="Tahoma"/>
              </a:rPr>
              <a:t> </a:t>
            </a:r>
            <a:r>
              <a:rPr dirty="0" sz="3000">
                <a:latin typeface="Tahoma"/>
                <a:cs typeface="Tahoma"/>
              </a:rPr>
              <a:t>Stability</a:t>
            </a:r>
            <a:r>
              <a:rPr dirty="0" sz="3000" spc="-50">
                <a:latin typeface="Tahoma"/>
                <a:cs typeface="Tahoma"/>
              </a:rPr>
              <a:t> </a:t>
            </a:r>
            <a:r>
              <a:rPr dirty="0" sz="3000" spc="5">
                <a:latin typeface="Tahoma"/>
                <a:cs typeface="Tahoma"/>
              </a:rPr>
              <a:t>class</a:t>
            </a:r>
            <a:r>
              <a:rPr dirty="0" u="heavy" sz="3000" spc="5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	</a:t>
            </a:r>
            <a:r>
              <a:rPr dirty="0" sz="3000" spc="-5">
                <a:latin typeface="Tahoma"/>
                <a:cs typeface="Tahoma"/>
              </a:rPr>
              <a:t>refers to </a:t>
            </a:r>
            <a:r>
              <a:rPr dirty="0" sz="3000">
                <a:latin typeface="Tahoma"/>
                <a:cs typeface="Tahoma"/>
              </a:rPr>
              <a:t>neutral</a:t>
            </a:r>
            <a:r>
              <a:rPr dirty="0" sz="3000" spc="-105">
                <a:latin typeface="Tahoma"/>
                <a:cs typeface="Tahoma"/>
              </a:rPr>
              <a:t> </a:t>
            </a:r>
            <a:r>
              <a:rPr dirty="0" sz="3000">
                <a:latin typeface="Tahoma"/>
                <a:cs typeface="Tahoma"/>
              </a:rPr>
              <a:t>stability  condition.</a:t>
            </a:r>
            <a:endParaRPr sz="3000">
              <a:latin typeface="Tahoma"/>
              <a:cs typeface="Tahoma"/>
            </a:endParaRPr>
          </a:p>
          <a:p>
            <a:pPr marL="356870" marR="729615" indent="-344805">
              <a:lnSpc>
                <a:spcPct val="100000"/>
              </a:lnSpc>
              <a:spcBef>
                <a:spcPts val="720"/>
              </a:spcBef>
              <a:tabLst>
                <a:tab pos="1553210" algn="l"/>
              </a:tabLst>
            </a:pPr>
            <a:r>
              <a:rPr dirty="0" sz="3000" spc="-10">
                <a:latin typeface="Tahoma"/>
                <a:cs typeface="Tahoma"/>
              </a:rPr>
              <a:t>Q5.</a:t>
            </a:r>
            <a:r>
              <a:rPr dirty="0" u="heavy" sz="3000" spc="-1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	</a:t>
            </a:r>
            <a:r>
              <a:rPr dirty="0" sz="3000" spc="5">
                <a:latin typeface="Tahoma"/>
                <a:cs typeface="Tahoma"/>
              </a:rPr>
              <a:t>stability class </a:t>
            </a:r>
            <a:r>
              <a:rPr dirty="0" sz="3000" spc="-5">
                <a:latin typeface="Tahoma"/>
                <a:cs typeface="Tahoma"/>
              </a:rPr>
              <a:t>refers to </a:t>
            </a:r>
            <a:r>
              <a:rPr dirty="0" sz="3000">
                <a:latin typeface="Tahoma"/>
                <a:cs typeface="Tahoma"/>
              </a:rPr>
              <a:t>most</a:t>
            </a:r>
            <a:r>
              <a:rPr dirty="0" sz="3000" spc="-200">
                <a:latin typeface="Tahoma"/>
                <a:cs typeface="Tahoma"/>
              </a:rPr>
              <a:t> </a:t>
            </a:r>
            <a:r>
              <a:rPr dirty="0" sz="3000">
                <a:latin typeface="Tahoma"/>
                <a:cs typeface="Tahoma"/>
              </a:rPr>
              <a:t>unstable  condition.</a:t>
            </a:r>
            <a:endParaRPr sz="3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tabLst>
                <a:tab pos="1788160" algn="l"/>
              </a:tabLst>
            </a:pPr>
            <a:r>
              <a:rPr dirty="0" sz="3000" spc="-10">
                <a:latin typeface="Tahoma"/>
                <a:cs typeface="Tahoma"/>
              </a:rPr>
              <a:t>Q6.</a:t>
            </a:r>
            <a:r>
              <a:rPr dirty="0" sz="3000">
                <a:latin typeface="Tahoma"/>
                <a:cs typeface="Tahoma"/>
              </a:rPr>
              <a:t> .</a:t>
            </a:r>
            <a:r>
              <a:rPr dirty="0" u="heavy" sz="300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	</a:t>
            </a:r>
            <a:r>
              <a:rPr dirty="0" sz="3000">
                <a:latin typeface="Tahoma"/>
                <a:cs typeface="Tahoma"/>
              </a:rPr>
              <a:t>stability </a:t>
            </a:r>
            <a:r>
              <a:rPr dirty="0" sz="3000" spc="5">
                <a:latin typeface="Tahoma"/>
                <a:cs typeface="Tahoma"/>
              </a:rPr>
              <a:t>class </a:t>
            </a:r>
            <a:r>
              <a:rPr dirty="0" sz="3000" spc="-5">
                <a:latin typeface="Tahoma"/>
                <a:cs typeface="Tahoma"/>
              </a:rPr>
              <a:t>refers to </a:t>
            </a:r>
            <a:r>
              <a:rPr dirty="0" sz="3000">
                <a:latin typeface="Tahoma"/>
                <a:cs typeface="Tahoma"/>
              </a:rPr>
              <a:t>most</a:t>
            </a:r>
            <a:r>
              <a:rPr dirty="0" sz="3000" spc="-150">
                <a:latin typeface="Tahoma"/>
                <a:cs typeface="Tahoma"/>
              </a:rPr>
              <a:t> </a:t>
            </a:r>
            <a:r>
              <a:rPr dirty="0" sz="3000">
                <a:latin typeface="Tahoma"/>
                <a:cs typeface="Tahoma"/>
              </a:rPr>
              <a:t>stable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3163" y="6430771"/>
            <a:ext cx="167449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latin typeface="Tahoma"/>
                <a:cs typeface="Tahoma"/>
              </a:rPr>
              <a:t>condition.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88210" y="6586134"/>
            <a:ext cx="4937125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730750" algn="l"/>
              </a:tabLst>
            </a:pPr>
            <a:r>
              <a:rPr dirty="0" sz="1400" spc="-10">
                <a:latin typeface="Tahoma"/>
                <a:cs typeface="Tahoma"/>
              </a:rPr>
              <a:t>Pr</a:t>
            </a:r>
            <a:r>
              <a:rPr dirty="0" sz="1400" spc="10">
                <a:latin typeface="Tahoma"/>
                <a:cs typeface="Tahoma"/>
              </a:rPr>
              <a:t>o</a:t>
            </a:r>
            <a:r>
              <a:rPr dirty="0" sz="1400" spc="-5">
                <a:latin typeface="Tahoma"/>
                <a:cs typeface="Tahoma"/>
              </a:rPr>
              <a:t>f</a:t>
            </a:r>
            <a:r>
              <a:rPr dirty="0" sz="1400" spc="-20">
                <a:latin typeface="Tahoma"/>
                <a:cs typeface="Tahoma"/>
              </a:rPr>
              <a:t> </a:t>
            </a:r>
            <a:r>
              <a:rPr dirty="0" sz="1400" spc="-5">
                <a:latin typeface="Tahoma"/>
                <a:cs typeface="Tahoma"/>
              </a:rPr>
              <a:t>S</a:t>
            </a:r>
            <a:r>
              <a:rPr dirty="0" sz="1400" spc="-5">
                <a:latin typeface="Tahoma"/>
                <a:cs typeface="Tahoma"/>
              </a:rPr>
              <a:t> </a:t>
            </a:r>
            <a:r>
              <a:rPr dirty="0" sz="1400" spc="-5">
                <a:latin typeface="Tahoma"/>
                <a:cs typeface="Tahoma"/>
              </a:rPr>
              <a:t>S</a:t>
            </a:r>
            <a:r>
              <a:rPr dirty="0" sz="1400" spc="-5">
                <a:latin typeface="Tahoma"/>
                <a:cs typeface="Tahoma"/>
              </a:rPr>
              <a:t> </a:t>
            </a:r>
            <a:r>
              <a:rPr dirty="0" sz="1400" spc="-5">
                <a:latin typeface="Tahoma"/>
                <a:cs typeface="Tahoma"/>
              </a:rPr>
              <a:t>J</a:t>
            </a:r>
            <a:r>
              <a:rPr dirty="0" sz="1400" spc="-20">
                <a:latin typeface="Tahoma"/>
                <a:cs typeface="Tahoma"/>
              </a:rPr>
              <a:t>a</a:t>
            </a:r>
            <a:r>
              <a:rPr dirty="0" sz="1400" spc="-5">
                <a:latin typeface="Tahoma"/>
                <a:cs typeface="Tahoma"/>
              </a:rPr>
              <a:t>h</a:t>
            </a:r>
            <a:r>
              <a:rPr dirty="0" sz="1400" spc="-25">
                <a:latin typeface="Tahoma"/>
                <a:cs typeface="Tahoma"/>
              </a:rPr>
              <a:t>a</a:t>
            </a:r>
            <a:r>
              <a:rPr dirty="0" sz="1400" spc="-5">
                <a:latin typeface="Tahoma"/>
                <a:cs typeface="Tahoma"/>
              </a:rPr>
              <a:t>gird</a:t>
            </a:r>
            <a:r>
              <a:rPr dirty="0" sz="1400" spc="-25">
                <a:latin typeface="Tahoma"/>
                <a:cs typeface="Tahoma"/>
              </a:rPr>
              <a:t>a</a:t>
            </a:r>
            <a:r>
              <a:rPr dirty="0" sz="1400" spc="-195">
                <a:latin typeface="Tahoma"/>
                <a:cs typeface="Tahoma"/>
              </a:rPr>
              <a:t>r</a:t>
            </a:r>
            <a:r>
              <a:rPr dirty="0" sz="1400" spc="-5">
                <a:latin typeface="Tahoma"/>
                <a:cs typeface="Tahoma"/>
              </a:rPr>
              <a:t>,</a:t>
            </a:r>
            <a:r>
              <a:rPr dirty="0" sz="1400" spc="75">
                <a:latin typeface="Tahoma"/>
                <a:cs typeface="Tahoma"/>
              </a:rPr>
              <a:t> </a:t>
            </a:r>
            <a:r>
              <a:rPr dirty="0" sz="1400" spc="-15">
                <a:latin typeface="Tahoma"/>
                <a:cs typeface="Tahoma"/>
              </a:rPr>
              <a:t>N</a:t>
            </a:r>
            <a:r>
              <a:rPr dirty="0" sz="1400" spc="-25">
                <a:latin typeface="Tahoma"/>
                <a:cs typeface="Tahoma"/>
              </a:rPr>
              <a:t>K</a:t>
            </a:r>
            <a:r>
              <a:rPr dirty="0" sz="1400" spc="-10">
                <a:latin typeface="Tahoma"/>
                <a:cs typeface="Tahoma"/>
              </a:rPr>
              <a:t>OC</a:t>
            </a:r>
            <a:r>
              <a:rPr dirty="0" sz="1400" spc="5">
                <a:latin typeface="Tahoma"/>
                <a:cs typeface="Tahoma"/>
              </a:rPr>
              <a:t>E</a:t>
            </a:r>
            <a:r>
              <a:rPr dirty="0" sz="1400" spc="-5">
                <a:latin typeface="Tahoma"/>
                <a:cs typeface="Tahoma"/>
              </a:rPr>
              <a:t>T</a:t>
            </a:r>
            <a:r>
              <a:rPr dirty="0" sz="1400">
                <a:latin typeface="Tahoma"/>
                <a:cs typeface="Tahoma"/>
              </a:rPr>
              <a:t>	</a:t>
            </a:r>
            <a:r>
              <a:rPr dirty="0" sz="1400" spc="-5">
                <a:latin typeface="Tahoma"/>
                <a:cs typeface="Tahoma"/>
              </a:rPr>
              <a:t>28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9064" y="1892807"/>
            <a:ext cx="155448" cy="155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5787" y="1473081"/>
            <a:ext cx="443230" cy="0"/>
          </a:xfrm>
          <a:custGeom>
            <a:avLst/>
            <a:gdLst/>
            <a:ahLst/>
            <a:cxnLst/>
            <a:rect l="l" t="t" r="r" b="b"/>
            <a:pathLst>
              <a:path w="443230" h="0">
                <a:moveTo>
                  <a:pt x="0" y="0"/>
                </a:moveTo>
                <a:lnTo>
                  <a:pt x="442679" y="0"/>
                </a:lnTo>
              </a:path>
            </a:pathLst>
          </a:custGeom>
          <a:ln w="255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80795" y="1473081"/>
            <a:ext cx="443230" cy="0"/>
          </a:xfrm>
          <a:custGeom>
            <a:avLst/>
            <a:gdLst/>
            <a:ahLst/>
            <a:cxnLst/>
            <a:rect l="l" t="t" r="r" b="b"/>
            <a:pathLst>
              <a:path w="443230" h="0">
                <a:moveTo>
                  <a:pt x="0" y="0"/>
                </a:moveTo>
                <a:lnTo>
                  <a:pt x="442679" y="0"/>
                </a:lnTo>
              </a:path>
            </a:pathLst>
          </a:custGeom>
          <a:ln w="255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25803" y="1473081"/>
            <a:ext cx="443230" cy="0"/>
          </a:xfrm>
          <a:custGeom>
            <a:avLst/>
            <a:gdLst/>
            <a:ahLst/>
            <a:cxnLst/>
            <a:rect l="l" t="t" r="r" b="b"/>
            <a:pathLst>
              <a:path w="443230" h="0">
                <a:moveTo>
                  <a:pt x="0" y="0"/>
                </a:moveTo>
                <a:lnTo>
                  <a:pt x="442679" y="0"/>
                </a:lnTo>
              </a:path>
            </a:pathLst>
          </a:custGeom>
          <a:ln w="255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0811" y="1473081"/>
            <a:ext cx="443230" cy="0"/>
          </a:xfrm>
          <a:custGeom>
            <a:avLst/>
            <a:gdLst/>
            <a:ahLst/>
            <a:cxnLst/>
            <a:rect l="l" t="t" r="r" b="b"/>
            <a:pathLst>
              <a:path w="443230" h="0">
                <a:moveTo>
                  <a:pt x="0" y="0"/>
                </a:moveTo>
                <a:lnTo>
                  <a:pt x="442679" y="0"/>
                </a:lnTo>
              </a:path>
            </a:pathLst>
          </a:custGeom>
          <a:ln w="255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215819" y="1473081"/>
            <a:ext cx="443230" cy="0"/>
          </a:xfrm>
          <a:custGeom>
            <a:avLst/>
            <a:gdLst/>
            <a:ahLst/>
            <a:cxnLst/>
            <a:rect l="l" t="t" r="r" b="b"/>
            <a:pathLst>
              <a:path w="443230" h="0">
                <a:moveTo>
                  <a:pt x="0" y="0"/>
                </a:moveTo>
                <a:lnTo>
                  <a:pt x="442679" y="0"/>
                </a:lnTo>
              </a:path>
            </a:pathLst>
          </a:custGeom>
          <a:ln w="255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99642" y="2058050"/>
            <a:ext cx="443230" cy="0"/>
          </a:xfrm>
          <a:custGeom>
            <a:avLst/>
            <a:gdLst/>
            <a:ahLst/>
            <a:cxnLst/>
            <a:rect l="l" t="t" r="r" b="b"/>
            <a:pathLst>
              <a:path w="443230" h="0">
                <a:moveTo>
                  <a:pt x="0" y="0"/>
                </a:moveTo>
                <a:lnTo>
                  <a:pt x="442679" y="0"/>
                </a:lnTo>
              </a:path>
            </a:pathLst>
          </a:custGeom>
          <a:ln w="255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244650" y="2058050"/>
            <a:ext cx="443230" cy="0"/>
          </a:xfrm>
          <a:custGeom>
            <a:avLst/>
            <a:gdLst/>
            <a:ahLst/>
            <a:cxnLst/>
            <a:rect l="l" t="t" r="r" b="b"/>
            <a:pathLst>
              <a:path w="443230" h="0">
                <a:moveTo>
                  <a:pt x="0" y="0"/>
                </a:moveTo>
                <a:lnTo>
                  <a:pt x="442679" y="0"/>
                </a:lnTo>
              </a:path>
            </a:pathLst>
          </a:custGeom>
          <a:ln w="255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689657" y="2058050"/>
            <a:ext cx="443230" cy="0"/>
          </a:xfrm>
          <a:custGeom>
            <a:avLst/>
            <a:gdLst/>
            <a:ahLst/>
            <a:cxnLst/>
            <a:rect l="l" t="t" r="r" b="b"/>
            <a:pathLst>
              <a:path w="443230" h="0">
                <a:moveTo>
                  <a:pt x="0" y="0"/>
                </a:moveTo>
                <a:lnTo>
                  <a:pt x="442679" y="0"/>
                </a:lnTo>
              </a:path>
            </a:pathLst>
          </a:custGeom>
          <a:ln w="255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134665" y="2058050"/>
            <a:ext cx="443230" cy="0"/>
          </a:xfrm>
          <a:custGeom>
            <a:avLst/>
            <a:gdLst/>
            <a:ahLst/>
            <a:cxnLst/>
            <a:rect l="l" t="t" r="r" b="b"/>
            <a:pathLst>
              <a:path w="443229" h="0">
                <a:moveTo>
                  <a:pt x="0" y="0"/>
                </a:moveTo>
                <a:lnTo>
                  <a:pt x="442679" y="0"/>
                </a:lnTo>
              </a:path>
            </a:pathLst>
          </a:custGeom>
          <a:ln w="255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579673" y="2058050"/>
            <a:ext cx="443230" cy="0"/>
          </a:xfrm>
          <a:custGeom>
            <a:avLst/>
            <a:gdLst/>
            <a:ahLst/>
            <a:cxnLst/>
            <a:rect l="l" t="t" r="r" b="b"/>
            <a:pathLst>
              <a:path w="443229" h="0">
                <a:moveTo>
                  <a:pt x="0" y="0"/>
                </a:moveTo>
                <a:lnTo>
                  <a:pt x="442679" y="0"/>
                </a:lnTo>
              </a:path>
            </a:pathLst>
          </a:custGeom>
          <a:ln w="255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024681" y="2058050"/>
            <a:ext cx="443230" cy="0"/>
          </a:xfrm>
          <a:custGeom>
            <a:avLst/>
            <a:gdLst/>
            <a:ahLst/>
            <a:cxnLst/>
            <a:rect l="l" t="t" r="r" b="b"/>
            <a:pathLst>
              <a:path w="443229" h="0">
                <a:moveTo>
                  <a:pt x="0" y="0"/>
                </a:moveTo>
                <a:lnTo>
                  <a:pt x="442679" y="0"/>
                </a:lnTo>
              </a:path>
            </a:pathLst>
          </a:custGeom>
          <a:ln w="255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469689" y="2058050"/>
            <a:ext cx="443230" cy="0"/>
          </a:xfrm>
          <a:custGeom>
            <a:avLst/>
            <a:gdLst/>
            <a:ahLst/>
            <a:cxnLst/>
            <a:rect l="l" t="t" r="r" b="b"/>
            <a:pathLst>
              <a:path w="443229" h="0">
                <a:moveTo>
                  <a:pt x="0" y="0"/>
                </a:moveTo>
                <a:lnTo>
                  <a:pt x="442679" y="0"/>
                </a:lnTo>
              </a:path>
            </a:pathLst>
          </a:custGeom>
          <a:ln w="255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914697" y="2058050"/>
            <a:ext cx="443230" cy="0"/>
          </a:xfrm>
          <a:custGeom>
            <a:avLst/>
            <a:gdLst/>
            <a:ahLst/>
            <a:cxnLst/>
            <a:rect l="l" t="t" r="r" b="b"/>
            <a:pathLst>
              <a:path w="443229" h="0">
                <a:moveTo>
                  <a:pt x="0" y="0"/>
                </a:moveTo>
                <a:lnTo>
                  <a:pt x="442679" y="0"/>
                </a:lnTo>
              </a:path>
            </a:pathLst>
          </a:custGeom>
          <a:ln w="255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359705" y="2058050"/>
            <a:ext cx="443230" cy="0"/>
          </a:xfrm>
          <a:custGeom>
            <a:avLst/>
            <a:gdLst/>
            <a:ahLst/>
            <a:cxnLst/>
            <a:rect l="l" t="t" r="r" b="b"/>
            <a:pathLst>
              <a:path w="443229" h="0">
                <a:moveTo>
                  <a:pt x="0" y="0"/>
                </a:moveTo>
                <a:lnTo>
                  <a:pt x="442679" y="0"/>
                </a:lnTo>
              </a:path>
            </a:pathLst>
          </a:custGeom>
          <a:ln w="255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878317" y="4106455"/>
            <a:ext cx="664210" cy="0"/>
          </a:xfrm>
          <a:custGeom>
            <a:avLst/>
            <a:gdLst/>
            <a:ahLst/>
            <a:cxnLst/>
            <a:rect l="l" t="t" r="r" b="b"/>
            <a:pathLst>
              <a:path w="664210" h="0">
                <a:moveTo>
                  <a:pt x="0" y="0"/>
                </a:moveTo>
                <a:lnTo>
                  <a:pt x="664019" y="0"/>
                </a:lnTo>
              </a:path>
            </a:pathLst>
          </a:custGeom>
          <a:ln w="255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544446" y="4106455"/>
            <a:ext cx="443230" cy="0"/>
          </a:xfrm>
          <a:custGeom>
            <a:avLst/>
            <a:gdLst/>
            <a:ahLst/>
            <a:cxnLst/>
            <a:rect l="l" t="t" r="r" b="b"/>
            <a:pathLst>
              <a:path w="443229" h="0">
                <a:moveTo>
                  <a:pt x="0" y="0"/>
                </a:moveTo>
                <a:lnTo>
                  <a:pt x="442679" y="0"/>
                </a:lnTo>
              </a:path>
            </a:pathLst>
          </a:custGeom>
          <a:ln w="255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989453" y="4106455"/>
            <a:ext cx="443230" cy="0"/>
          </a:xfrm>
          <a:custGeom>
            <a:avLst/>
            <a:gdLst/>
            <a:ahLst/>
            <a:cxnLst/>
            <a:rect l="l" t="t" r="r" b="b"/>
            <a:pathLst>
              <a:path w="443229" h="0">
                <a:moveTo>
                  <a:pt x="0" y="0"/>
                </a:moveTo>
                <a:lnTo>
                  <a:pt x="442679" y="0"/>
                </a:lnTo>
              </a:path>
            </a:pathLst>
          </a:custGeom>
          <a:ln w="255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434461" y="4106455"/>
            <a:ext cx="443230" cy="0"/>
          </a:xfrm>
          <a:custGeom>
            <a:avLst/>
            <a:gdLst/>
            <a:ahLst/>
            <a:cxnLst/>
            <a:rect l="l" t="t" r="r" b="b"/>
            <a:pathLst>
              <a:path w="443229" h="0">
                <a:moveTo>
                  <a:pt x="0" y="0"/>
                </a:moveTo>
                <a:lnTo>
                  <a:pt x="442679" y="0"/>
                </a:lnTo>
              </a:path>
            </a:pathLst>
          </a:custGeom>
          <a:ln w="255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879469" y="4106455"/>
            <a:ext cx="443230" cy="0"/>
          </a:xfrm>
          <a:custGeom>
            <a:avLst/>
            <a:gdLst/>
            <a:ahLst/>
            <a:cxnLst/>
            <a:rect l="l" t="t" r="r" b="b"/>
            <a:pathLst>
              <a:path w="443229" h="0">
                <a:moveTo>
                  <a:pt x="0" y="0"/>
                </a:moveTo>
                <a:lnTo>
                  <a:pt x="442679" y="0"/>
                </a:lnTo>
              </a:path>
            </a:pathLst>
          </a:custGeom>
          <a:ln w="255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324477" y="4106455"/>
            <a:ext cx="443230" cy="0"/>
          </a:xfrm>
          <a:custGeom>
            <a:avLst/>
            <a:gdLst/>
            <a:ahLst/>
            <a:cxnLst/>
            <a:rect l="l" t="t" r="r" b="b"/>
            <a:pathLst>
              <a:path w="443229" h="0">
                <a:moveTo>
                  <a:pt x="0" y="0"/>
                </a:moveTo>
                <a:lnTo>
                  <a:pt x="442679" y="0"/>
                </a:lnTo>
              </a:path>
            </a:pathLst>
          </a:custGeom>
          <a:ln w="255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769485" y="4106455"/>
            <a:ext cx="443230" cy="0"/>
          </a:xfrm>
          <a:custGeom>
            <a:avLst/>
            <a:gdLst/>
            <a:ahLst/>
            <a:cxnLst/>
            <a:rect l="l" t="t" r="r" b="b"/>
            <a:pathLst>
              <a:path w="443229" h="0">
                <a:moveTo>
                  <a:pt x="0" y="0"/>
                </a:moveTo>
                <a:lnTo>
                  <a:pt x="442679" y="0"/>
                </a:lnTo>
              </a:path>
            </a:pathLst>
          </a:custGeom>
          <a:ln w="255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214493" y="4106455"/>
            <a:ext cx="443230" cy="0"/>
          </a:xfrm>
          <a:custGeom>
            <a:avLst/>
            <a:gdLst/>
            <a:ahLst/>
            <a:cxnLst/>
            <a:rect l="l" t="t" r="r" b="b"/>
            <a:pathLst>
              <a:path w="443229" h="0">
                <a:moveTo>
                  <a:pt x="0" y="0"/>
                </a:moveTo>
                <a:lnTo>
                  <a:pt x="442679" y="0"/>
                </a:lnTo>
              </a:path>
            </a:pathLst>
          </a:custGeom>
          <a:ln w="255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659501" y="4106455"/>
            <a:ext cx="443230" cy="0"/>
          </a:xfrm>
          <a:custGeom>
            <a:avLst/>
            <a:gdLst/>
            <a:ahLst/>
            <a:cxnLst/>
            <a:rect l="l" t="t" r="r" b="b"/>
            <a:pathLst>
              <a:path w="443229" h="0">
                <a:moveTo>
                  <a:pt x="0" y="0"/>
                </a:moveTo>
                <a:lnTo>
                  <a:pt x="442679" y="0"/>
                </a:lnTo>
              </a:path>
            </a:pathLst>
          </a:custGeom>
          <a:ln w="255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78916" y="32821"/>
            <a:ext cx="8862060" cy="46088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356870" marR="5080" indent="-344170">
              <a:lnSpc>
                <a:spcPct val="100000"/>
              </a:lnSpc>
              <a:spcBef>
                <a:spcPts val="90"/>
              </a:spcBef>
            </a:pPr>
            <a:r>
              <a:rPr dirty="0" sz="3200" spc="-5">
                <a:latin typeface="Tahoma"/>
                <a:cs typeface="Tahoma"/>
              </a:rPr>
              <a:t>Q7. </a:t>
            </a:r>
            <a:r>
              <a:rPr dirty="0" sz="3200" spc="-10">
                <a:latin typeface="Tahoma"/>
                <a:cs typeface="Tahoma"/>
              </a:rPr>
              <a:t>In </a:t>
            </a:r>
            <a:r>
              <a:rPr dirty="0" sz="3200" spc="-15">
                <a:latin typeface="Tahoma"/>
                <a:cs typeface="Tahoma"/>
              </a:rPr>
              <a:t>Deacons </a:t>
            </a:r>
            <a:r>
              <a:rPr dirty="0" sz="3200" spc="-5">
                <a:latin typeface="Tahoma"/>
                <a:cs typeface="Tahoma"/>
              </a:rPr>
              <a:t>law </a:t>
            </a:r>
            <a:r>
              <a:rPr dirty="0" sz="3200" spc="-10">
                <a:latin typeface="Tahoma"/>
                <a:cs typeface="Tahoma"/>
              </a:rPr>
              <a:t>value </a:t>
            </a:r>
            <a:r>
              <a:rPr dirty="0" sz="3200" spc="-5">
                <a:latin typeface="Tahoma"/>
                <a:cs typeface="Tahoma"/>
              </a:rPr>
              <a:t>of exponent p </a:t>
            </a:r>
            <a:r>
              <a:rPr dirty="0" sz="3200" spc="-15">
                <a:latin typeface="Tahoma"/>
                <a:cs typeface="Tahoma"/>
              </a:rPr>
              <a:t>in </a:t>
            </a:r>
            <a:r>
              <a:rPr dirty="0" sz="3200" spc="-10">
                <a:latin typeface="Tahoma"/>
                <a:cs typeface="Tahoma"/>
              </a:rPr>
              <a:t>rough  terrain, for neutral stability condition</a:t>
            </a:r>
            <a:r>
              <a:rPr dirty="0" sz="3200" spc="295">
                <a:latin typeface="Tahoma"/>
                <a:cs typeface="Tahoma"/>
              </a:rPr>
              <a:t> </a:t>
            </a:r>
            <a:r>
              <a:rPr dirty="0" sz="3200" spc="-5">
                <a:latin typeface="Tahoma"/>
                <a:cs typeface="Tahoma"/>
              </a:rPr>
              <a:t>is</a:t>
            </a:r>
            <a:endParaRPr sz="3200">
              <a:latin typeface="Tahoma"/>
              <a:cs typeface="Tahoma"/>
            </a:endParaRPr>
          </a:p>
          <a:p>
            <a:pPr marL="2581910">
              <a:lnSpc>
                <a:spcPct val="100000"/>
              </a:lnSpc>
              <a:spcBef>
                <a:spcPts val="5"/>
              </a:spcBef>
            </a:pPr>
            <a:r>
              <a:rPr dirty="0" sz="3200" spc="-5">
                <a:latin typeface="Tahoma"/>
                <a:cs typeface="Tahoma"/>
              </a:rPr>
              <a:t>. </a:t>
            </a:r>
            <a:r>
              <a:rPr dirty="0" sz="2100" spc="-190" i="1">
                <a:latin typeface="Verdana"/>
                <a:cs typeface="Verdana"/>
              </a:rPr>
              <a:t>(similar objective </a:t>
            </a:r>
            <a:r>
              <a:rPr dirty="0" sz="2100" spc="-195" i="1">
                <a:latin typeface="Verdana"/>
                <a:cs typeface="Verdana"/>
              </a:rPr>
              <a:t>questions </a:t>
            </a:r>
            <a:r>
              <a:rPr dirty="0" sz="2100" spc="-165" i="1">
                <a:latin typeface="Verdana"/>
                <a:cs typeface="Verdana"/>
              </a:rPr>
              <a:t>for </a:t>
            </a:r>
            <a:r>
              <a:rPr dirty="0" sz="2100" spc="-150" i="1">
                <a:latin typeface="Verdana"/>
                <a:cs typeface="Verdana"/>
              </a:rPr>
              <a:t>all</a:t>
            </a:r>
            <a:r>
              <a:rPr dirty="0" sz="2100" spc="229" i="1">
                <a:latin typeface="Verdana"/>
                <a:cs typeface="Verdana"/>
              </a:rPr>
              <a:t> </a:t>
            </a:r>
            <a:r>
              <a:rPr dirty="0" sz="2100" spc="-204" i="1">
                <a:latin typeface="Verdana"/>
                <a:cs typeface="Verdana"/>
              </a:rPr>
              <a:t>values).</a:t>
            </a:r>
            <a:endParaRPr sz="2100">
              <a:latin typeface="Verdana"/>
              <a:cs typeface="Verdana"/>
            </a:endParaRPr>
          </a:p>
          <a:p>
            <a:pPr algn="just" marL="356870" marR="93345" indent="-344170">
              <a:lnSpc>
                <a:spcPct val="100000"/>
              </a:lnSpc>
              <a:spcBef>
                <a:spcPts val="765"/>
              </a:spcBef>
              <a:tabLst>
                <a:tab pos="5725160" algn="l"/>
              </a:tabLst>
            </a:pPr>
            <a:r>
              <a:rPr dirty="0" sz="3200" spc="-5">
                <a:latin typeface="Tahoma"/>
                <a:cs typeface="Tahoma"/>
              </a:rPr>
              <a:t>Q8.</a:t>
            </a:r>
            <a:r>
              <a:rPr dirty="0" sz="3200" spc="-15">
                <a:latin typeface="Tahoma"/>
                <a:cs typeface="Tahoma"/>
              </a:rPr>
              <a:t> </a:t>
            </a:r>
            <a:r>
              <a:rPr dirty="0" sz="3200" spc="-5">
                <a:latin typeface="Tahoma"/>
                <a:cs typeface="Tahoma"/>
              </a:rPr>
              <a:t>An </a:t>
            </a:r>
            <a:r>
              <a:rPr dirty="0" sz="3200" spc="35">
                <a:latin typeface="Tahoma"/>
                <a:cs typeface="Tahoma"/>
              </a:rPr>
              <a:t> </a:t>
            </a:r>
            <a:r>
              <a:rPr dirty="0" sz="3200" spc="-5">
                <a:latin typeface="Tahoma"/>
                <a:cs typeface="Tahoma"/>
              </a:rPr>
              <a:t>_	_ </a:t>
            </a:r>
            <a:r>
              <a:rPr dirty="0" sz="3200" spc="-10">
                <a:latin typeface="Tahoma"/>
                <a:cs typeface="Tahoma"/>
              </a:rPr>
              <a:t>acts </a:t>
            </a:r>
            <a:r>
              <a:rPr dirty="0" sz="3200" spc="-5">
                <a:latin typeface="Tahoma"/>
                <a:cs typeface="Tahoma"/>
              </a:rPr>
              <a:t>as a </a:t>
            </a:r>
            <a:r>
              <a:rPr dirty="0" sz="3200" spc="-15">
                <a:latin typeface="Tahoma"/>
                <a:cs typeface="Tahoma"/>
              </a:rPr>
              <a:t>lid </a:t>
            </a:r>
            <a:r>
              <a:rPr dirty="0" sz="3200" spc="-5">
                <a:latin typeface="Tahoma"/>
                <a:cs typeface="Tahoma"/>
              </a:rPr>
              <a:t>on  </a:t>
            </a:r>
            <a:r>
              <a:rPr dirty="0" sz="3200" spc="-10">
                <a:latin typeface="Tahoma"/>
                <a:cs typeface="Tahoma"/>
              </a:rPr>
              <a:t>vertical </a:t>
            </a:r>
            <a:r>
              <a:rPr dirty="0" sz="3200" spc="-5">
                <a:latin typeface="Tahoma"/>
                <a:cs typeface="Tahoma"/>
              </a:rPr>
              <a:t>air</a:t>
            </a:r>
            <a:r>
              <a:rPr dirty="0" sz="3200" spc="40">
                <a:latin typeface="Tahoma"/>
                <a:cs typeface="Tahoma"/>
              </a:rPr>
              <a:t> </a:t>
            </a:r>
            <a:r>
              <a:rPr dirty="0" sz="3200" spc="-5">
                <a:latin typeface="Tahoma"/>
                <a:cs typeface="Tahoma"/>
              </a:rPr>
              <a:t>movement.</a:t>
            </a:r>
            <a:endParaRPr sz="3200">
              <a:latin typeface="Tahoma"/>
              <a:cs typeface="Tahoma"/>
            </a:endParaRPr>
          </a:p>
          <a:p>
            <a:pPr algn="just" marL="356870" marR="60325" indent="-344170">
              <a:lnSpc>
                <a:spcPct val="100000"/>
              </a:lnSpc>
              <a:spcBef>
                <a:spcPts val="770"/>
              </a:spcBef>
              <a:tabLst>
                <a:tab pos="7025005" algn="l"/>
              </a:tabLst>
            </a:pPr>
            <a:r>
              <a:rPr dirty="0" sz="3200" spc="-5">
                <a:latin typeface="Tahoma"/>
                <a:cs typeface="Tahoma"/>
              </a:rPr>
              <a:t>Q9. </a:t>
            </a:r>
            <a:r>
              <a:rPr dirty="0" sz="3200" spc="-10">
                <a:latin typeface="Tahoma"/>
                <a:cs typeface="Tahoma"/>
              </a:rPr>
              <a:t>When </a:t>
            </a:r>
            <a:r>
              <a:rPr dirty="0" sz="3200" spc="-15">
                <a:latin typeface="Tahoma"/>
                <a:cs typeface="Tahoma"/>
              </a:rPr>
              <a:t>the </a:t>
            </a:r>
            <a:r>
              <a:rPr dirty="0" sz="3200" spc="-10">
                <a:latin typeface="Tahoma"/>
                <a:cs typeface="Tahoma"/>
              </a:rPr>
              <a:t>earth's surface </a:t>
            </a:r>
            <a:r>
              <a:rPr dirty="0" sz="3200" spc="-15">
                <a:latin typeface="Tahoma"/>
                <a:cs typeface="Tahoma"/>
              </a:rPr>
              <a:t>cools </a:t>
            </a:r>
            <a:r>
              <a:rPr dirty="0" sz="3200" spc="-10">
                <a:latin typeface="Tahoma"/>
                <a:cs typeface="Tahoma"/>
              </a:rPr>
              <a:t>rapidly, </a:t>
            </a:r>
            <a:r>
              <a:rPr dirty="0" sz="3200" spc="-15">
                <a:latin typeface="Tahoma"/>
                <a:cs typeface="Tahoma"/>
              </a:rPr>
              <a:t>such  </a:t>
            </a:r>
            <a:r>
              <a:rPr dirty="0" sz="3200" spc="-5">
                <a:latin typeface="Tahoma"/>
                <a:cs typeface="Tahoma"/>
              </a:rPr>
              <a:t>as between </a:t>
            </a:r>
            <a:r>
              <a:rPr dirty="0" sz="3200" spc="-10">
                <a:latin typeface="Tahoma"/>
                <a:cs typeface="Tahoma"/>
              </a:rPr>
              <a:t>late night </a:t>
            </a:r>
            <a:r>
              <a:rPr dirty="0" sz="3200" spc="-5">
                <a:latin typeface="Tahoma"/>
                <a:cs typeface="Tahoma"/>
              </a:rPr>
              <a:t>and </a:t>
            </a:r>
            <a:r>
              <a:rPr dirty="0" sz="3200" spc="-10">
                <a:latin typeface="Tahoma"/>
                <a:cs typeface="Tahoma"/>
              </a:rPr>
              <a:t>early morning </a:t>
            </a:r>
            <a:r>
              <a:rPr dirty="0" sz="3200" spc="-5">
                <a:latin typeface="Tahoma"/>
                <a:cs typeface="Tahoma"/>
              </a:rPr>
              <a:t>under  </a:t>
            </a:r>
            <a:r>
              <a:rPr dirty="0" sz="3200" spc="-15">
                <a:latin typeface="Tahoma"/>
                <a:cs typeface="Tahoma"/>
              </a:rPr>
              <a:t>clear</a:t>
            </a:r>
            <a:r>
              <a:rPr dirty="0" sz="3200" spc="15">
                <a:latin typeface="Tahoma"/>
                <a:cs typeface="Tahoma"/>
              </a:rPr>
              <a:t> </a:t>
            </a:r>
            <a:r>
              <a:rPr dirty="0" sz="3200" spc="-10">
                <a:latin typeface="Tahoma"/>
                <a:cs typeface="Tahoma"/>
              </a:rPr>
              <a:t>skies,</a:t>
            </a:r>
            <a:r>
              <a:rPr dirty="0" sz="3200" spc="75">
                <a:latin typeface="Tahoma"/>
                <a:cs typeface="Tahoma"/>
              </a:rPr>
              <a:t> </a:t>
            </a:r>
            <a:r>
              <a:rPr dirty="0" sz="3200" spc="-5">
                <a:latin typeface="Tahoma"/>
                <a:cs typeface="Tahoma"/>
              </a:rPr>
              <a:t>a	_</a:t>
            </a:r>
            <a:endParaRPr sz="32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dirty="0" sz="3200" spc="-15">
                <a:latin typeface="Tahoma"/>
                <a:cs typeface="Tahoma"/>
              </a:rPr>
              <a:t>inversion </a:t>
            </a:r>
            <a:r>
              <a:rPr dirty="0" sz="3200" spc="-5">
                <a:latin typeface="Tahoma"/>
                <a:cs typeface="Tahoma"/>
              </a:rPr>
              <a:t>is </a:t>
            </a:r>
            <a:r>
              <a:rPr dirty="0" sz="3200" spc="-15">
                <a:latin typeface="Tahoma"/>
                <a:cs typeface="Tahoma"/>
              </a:rPr>
              <a:t>likely </a:t>
            </a:r>
            <a:r>
              <a:rPr dirty="0" sz="3200" spc="-10">
                <a:latin typeface="Tahoma"/>
                <a:cs typeface="Tahoma"/>
              </a:rPr>
              <a:t>to</a:t>
            </a:r>
            <a:r>
              <a:rPr dirty="0" sz="3200" spc="190">
                <a:latin typeface="Tahoma"/>
                <a:cs typeface="Tahoma"/>
              </a:rPr>
              <a:t> </a:t>
            </a:r>
            <a:r>
              <a:rPr dirty="0" sz="3200" spc="-15">
                <a:latin typeface="Tahoma"/>
                <a:cs typeface="Tahoma"/>
              </a:rPr>
              <a:t>occur.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5"/>
              <a:t>Prof S S </a:t>
            </a:r>
            <a:r>
              <a:rPr dirty="0" spc="-30"/>
              <a:t>Jahagirdar,</a:t>
            </a:r>
            <a:r>
              <a:rPr dirty="0" spc="35"/>
              <a:t> </a:t>
            </a:r>
            <a:r>
              <a:rPr dirty="0" spc="-10"/>
              <a:t>NKOCET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dirty="0" spc="-5"/>
              <a:t>29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9064" y="1892807"/>
            <a:ext cx="155448" cy="155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3440" y="526722"/>
            <a:ext cx="5661660" cy="695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400" spc="-5" b="0">
                <a:solidFill>
                  <a:srgbClr val="0000FF"/>
                </a:solidFill>
                <a:latin typeface="Tahoma"/>
                <a:cs typeface="Tahoma"/>
              </a:rPr>
              <a:t>Temperature</a:t>
            </a:r>
            <a:r>
              <a:rPr dirty="0" sz="4400" spc="-40" b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4400" spc="-10" b="0">
                <a:solidFill>
                  <a:srgbClr val="0000FF"/>
                </a:solidFill>
                <a:latin typeface="Tahoma"/>
                <a:cs typeface="Tahoma"/>
              </a:rPr>
              <a:t>Inversion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5"/>
              <a:t>Prof S S </a:t>
            </a:r>
            <a:r>
              <a:rPr dirty="0" spc="-30"/>
              <a:t>Jahagirdar,</a:t>
            </a:r>
            <a:r>
              <a:rPr dirty="0" spc="35"/>
              <a:t> </a:t>
            </a:r>
            <a:r>
              <a:rPr dirty="0" spc="-10"/>
              <a:t>NKOCET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04160" y="6586048"/>
            <a:ext cx="121920" cy="2393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dirty="0" sz="1400" spc="-5">
                <a:latin typeface="Tahoma"/>
                <a:cs typeface="Tahoma"/>
              </a:rPr>
              <a:t>4</a:t>
            </a:fld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1996" y="1480853"/>
            <a:ext cx="7383145" cy="48037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56870" marR="5080" indent="-344170">
              <a:lnSpc>
                <a:spcPct val="100000"/>
              </a:lnSpc>
              <a:spcBef>
                <a:spcPts val="90"/>
              </a:spcBef>
              <a:buClr>
                <a:srgbClr val="FF63B1"/>
              </a:buClr>
              <a:buFont typeface="Tahoma"/>
              <a:buChar char="•"/>
              <a:tabLst>
                <a:tab pos="357505" algn="l"/>
              </a:tabLst>
            </a:pPr>
            <a:r>
              <a:rPr dirty="0" sz="3200" spc="-10" b="1">
                <a:latin typeface="Tahoma"/>
                <a:cs typeface="Tahoma"/>
              </a:rPr>
              <a:t>It forms when </a:t>
            </a:r>
            <a:r>
              <a:rPr dirty="0" sz="3200" spc="-5" b="1">
                <a:latin typeface="Tahoma"/>
                <a:cs typeface="Tahoma"/>
              </a:rPr>
              <a:t>the </a:t>
            </a:r>
            <a:r>
              <a:rPr dirty="0" sz="3200" spc="-10" b="1">
                <a:latin typeface="Tahoma"/>
                <a:cs typeface="Tahoma"/>
              </a:rPr>
              <a:t>ground </a:t>
            </a:r>
            <a:r>
              <a:rPr dirty="0" sz="3200" spc="-5" b="1">
                <a:latin typeface="Tahoma"/>
                <a:cs typeface="Tahoma"/>
              </a:rPr>
              <a:t>level air  is kept </a:t>
            </a:r>
            <a:r>
              <a:rPr dirty="0" sz="3200" spc="-10" b="1">
                <a:latin typeface="Tahoma"/>
                <a:cs typeface="Tahoma"/>
              </a:rPr>
              <a:t>cold </a:t>
            </a:r>
            <a:r>
              <a:rPr dirty="0" sz="3200" spc="-5" b="1">
                <a:latin typeface="Tahoma"/>
                <a:cs typeface="Tahoma"/>
              </a:rPr>
              <a:t>by the </a:t>
            </a:r>
            <a:r>
              <a:rPr dirty="0" sz="3200" spc="-10" b="1">
                <a:latin typeface="Tahoma"/>
                <a:cs typeface="Tahoma"/>
              </a:rPr>
              <a:t>cold</a:t>
            </a:r>
            <a:r>
              <a:rPr dirty="0" sz="3200" spc="30" b="1">
                <a:latin typeface="Tahoma"/>
                <a:cs typeface="Tahoma"/>
              </a:rPr>
              <a:t> </a:t>
            </a:r>
            <a:r>
              <a:rPr dirty="0" sz="3200" spc="-10" b="1">
                <a:latin typeface="Tahoma"/>
                <a:cs typeface="Tahoma"/>
              </a:rPr>
              <a:t>ground.</a:t>
            </a:r>
            <a:endParaRPr sz="3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63B1"/>
              </a:buClr>
              <a:buFont typeface="Tahoma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6870" marR="21590" indent="-344170">
              <a:lnSpc>
                <a:spcPct val="100000"/>
              </a:lnSpc>
              <a:buClr>
                <a:srgbClr val="FF63B1"/>
              </a:buClr>
              <a:buFont typeface="Tahoma"/>
              <a:buChar char="•"/>
              <a:tabLst>
                <a:tab pos="357505" algn="l"/>
              </a:tabLst>
            </a:pPr>
            <a:r>
              <a:rPr dirty="0" sz="3200" spc="-10" b="1">
                <a:latin typeface="Tahoma"/>
                <a:cs typeface="Tahoma"/>
              </a:rPr>
              <a:t>Then </a:t>
            </a:r>
            <a:r>
              <a:rPr dirty="0" sz="3200" spc="-5" b="1">
                <a:latin typeface="Tahoma"/>
                <a:cs typeface="Tahoma"/>
              </a:rPr>
              <a:t>a </a:t>
            </a:r>
            <a:r>
              <a:rPr dirty="0" sz="3200" spc="-10" b="1">
                <a:solidFill>
                  <a:srgbClr val="CC0000"/>
                </a:solidFill>
                <a:latin typeface="Tahoma"/>
                <a:cs typeface="Tahoma"/>
              </a:rPr>
              <a:t>warm </a:t>
            </a:r>
            <a:r>
              <a:rPr dirty="0" sz="3200" spc="-5" b="1">
                <a:latin typeface="Tahoma"/>
                <a:cs typeface="Tahoma"/>
              </a:rPr>
              <a:t>air mass </a:t>
            </a:r>
            <a:r>
              <a:rPr dirty="0" sz="3200" spc="-10" b="1">
                <a:latin typeface="Tahoma"/>
                <a:cs typeface="Tahoma"/>
              </a:rPr>
              <a:t>comes </a:t>
            </a:r>
            <a:r>
              <a:rPr dirty="0" sz="3200" spc="-10" b="1">
                <a:solidFill>
                  <a:srgbClr val="CC0000"/>
                </a:solidFill>
                <a:latin typeface="Tahoma"/>
                <a:cs typeface="Tahoma"/>
              </a:rPr>
              <a:t>from  </a:t>
            </a:r>
            <a:r>
              <a:rPr dirty="0" sz="3200" spc="-5" b="1">
                <a:solidFill>
                  <a:srgbClr val="CC0000"/>
                </a:solidFill>
                <a:latin typeface="Tahoma"/>
                <a:cs typeface="Tahoma"/>
              </a:rPr>
              <a:t>another area </a:t>
            </a:r>
            <a:r>
              <a:rPr dirty="0" sz="3200" spc="-5" b="1">
                <a:latin typeface="Tahoma"/>
                <a:cs typeface="Tahoma"/>
              </a:rPr>
              <a:t>and </a:t>
            </a:r>
            <a:r>
              <a:rPr dirty="0" sz="3200" spc="-10" b="1">
                <a:latin typeface="Tahoma"/>
                <a:cs typeface="Tahoma"/>
              </a:rPr>
              <a:t>covers </a:t>
            </a:r>
            <a:r>
              <a:rPr dirty="0" sz="3200" spc="-5" b="1">
                <a:latin typeface="Tahoma"/>
                <a:cs typeface="Tahoma"/>
              </a:rPr>
              <a:t>the </a:t>
            </a:r>
            <a:r>
              <a:rPr dirty="0" sz="3200" spc="-10" b="1">
                <a:solidFill>
                  <a:srgbClr val="0000FF"/>
                </a:solidFill>
                <a:latin typeface="Tahoma"/>
                <a:cs typeface="Tahoma"/>
              </a:rPr>
              <a:t>cold </a:t>
            </a:r>
            <a:r>
              <a:rPr dirty="0" sz="3200" spc="-10" b="1">
                <a:latin typeface="Tahoma"/>
                <a:cs typeface="Tahoma"/>
              </a:rPr>
              <a:t> </a:t>
            </a:r>
            <a:r>
              <a:rPr dirty="0" sz="3200" spc="-5" b="1">
                <a:latin typeface="Tahoma"/>
                <a:cs typeface="Tahoma"/>
              </a:rPr>
              <a:t>air.</a:t>
            </a:r>
            <a:endParaRPr sz="3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63B1"/>
              </a:buClr>
              <a:buFont typeface="Tahoma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6870" marR="469265" indent="-344170">
              <a:lnSpc>
                <a:spcPct val="100000"/>
              </a:lnSpc>
              <a:buClr>
                <a:srgbClr val="FF63B1"/>
              </a:buClr>
              <a:buFont typeface="Tahoma"/>
              <a:buChar char="•"/>
              <a:tabLst>
                <a:tab pos="357505" algn="l"/>
              </a:tabLst>
            </a:pPr>
            <a:r>
              <a:rPr dirty="0" sz="3200" spc="-15" b="1">
                <a:latin typeface="Tahoma"/>
                <a:cs typeface="Tahoma"/>
              </a:rPr>
              <a:t>The </a:t>
            </a:r>
            <a:r>
              <a:rPr dirty="0" sz="3200" spc="-10" b="1">
                <a:latin typeface="Tahoma"/>
                <a:cs typeface="Tahoma"/>
              </a:rPr>
              <a:t>inversion </a:t>
            </a:r>
            <a:r>
              <a:rPr dirty="0" sz="3200" spc="-5" b="1">
                <a:latin typeface="Tahoma"/>
                <a:cs typeface="Tahoma"/>
              </a:rPr>
              <a:t>acts </a:t>
            </a:r>
            <a:r>
              <a:rPr dirty="0" sz="3200" spc="-10" b="1">
                <a:latin typeface="Tahoma"/>
                <a:cs typeface="Tahoma"/>
              </a:rPr>
              <a:t>like </a:t>
            </a:r>
            <a:r>
              <a:rPr dirty="0" sz="3200" spc="-5" b="1">
                <a:latin typeface="Tahoma"/>
                <a:cs typeface="Tahoma"/>
              </a:rPr>
              <a:t>a </a:t>
            </a:r>
            <a:r>
              <a:rPr dirty="0" sz="3200" spc="-5" b="1">
                <a:solidFill>
                  <a:srgbClr val="0000FF"/>
                </a:solidFill>
                <a:latin typeface="Tahoma"/>
                <a:cs typeface="Tahoma"/>
              </a:rPr>
              <a:t>lid </a:t>
            </a:r>
            <a:r>
              <a:rPr dirty="0" sz="3200" spc="-10" b="1">
                <a:latin typeface="Tahoma"/>
                <a:cs typeface="Tahoma"/>
              </a:rPr>
              <a:t>over  </a:t>
            </a:r>
            <a:r>
              <a:rPr dirty="0" sz="3200" spc="-5" b="1">
                <a:latin typeface="Tahoma"/>
                <a:cs typeface="Tahoma"/>
              </a:rPr>
              <a:t>the </a:t>
            </a:r>
            <a:r>
              <a:rPr dirty="0" sz="3200" spc="-15" b="1">
                <a:latin typeface="Tahoma"/>
                <a:cs typeface="Tahoma"/>
              </a:rPr>
              <a:t>cold </a:t>
            </a:r>
            <a:r>
              <a:rPr dirty="0" sz="3200" spc="-10" b="1">
                <a:latin typeface="Tahoma"/>
                <a:cs typeface="Tahoma"/>
              </a:rPr>
              <a:t>ground </a:t>
            </a:r>
            <a:r>
              <a:rPr dirty="0" sz="3200" spc="-5" b="1">
                <a:latin typeface="Tahoma"/>
                <a:cs typeface="Tahoma"/>
              </a:rPr>
              <a:t>level</a:t>
            </a:r>
            <a:r>
              <a:rPr dirty="0" sz="3200" spc="45" b="1">
                <a:latin typeface="Tahoma"/>
                <a:cs typeface="Tahoma"/>
              </a:rPr>
              <a:t> </a:t>
            </a:r>
            <a:r>
              <a:rPr dirty="0" sz="3200" spc="-5" b="1">
                <a:latin typeface="Tahoma"/>
                <a:cs typeface="Tahoma"/>
              </a:rPr>
              <a:t>air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9064" y="1892807"/>
            <a:ext cx="155448" cy="155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4178" y="450864"/>
            <a:ext cx="4335145" cy="695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400" spc="-10" b="0">
                <a:latin typeface="Tahoma"/>
                <a:cs typeface="Tahoma"/>
              </a:rPr>
              <a:t>Theory</a:t>
            </a:r>
            <a:r>
              <a:rPr dirty="0" sz="4400" spc="-45" b="0">
                <a:latin typeface="Tahoma"/>
                <a:cs typeface="Tahoma"/>
              </a:rPr>
              <a:t> </a:t>
            </a:r>
            <a:r>
              <a:rPr dirty="0" sz="4400" spc="-10" b="0">
                <a:latin typeface="Tahoma"/>
                <a:cs typeface="Tahoma"/>
              </a:rPr>
              <a:t>Questions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5"/>
              <a:t>Prof S S </a:t>
            </a:r>
            <a:r>
              <a:rPr dirty="0" spc="-30"/>
              <a:t>Jahagirdar,</a:t>
            </a:r>
            <a:r>
              <a:rPr dirty="0" spc="35"/>
              <a:t> </a:t>
            </a:r>
            <a:r>
              <a:rPr dirty="0" spc="-10"/>
              <a:t>NKOCET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dirty="0" spc="-5"/>
              <a:t>29</a:t>
            </a:fld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56870" marR="1599565" indent="-344805">
              <a:lnSpc>
                <a:spcPct val="100000"/>
              </a:lnSpc>
              <a:spcBef>
                <a:spcPts val="100"/>
              </a:spcBef>
            </a:pPr>
            <a:r>
              <a:rPr dirty="0"/>
              <a:t>Q1. </a:t>
            </a:r>
            <a:r>
              <a:rPr dirty="0" spc="-5"/>
              <a:t>Discuss </a:t>
            </a:r>
            <a:r>
              <a:rPr dirty="0"/>
              <a:t>in detail </a:t>
            </a:r>
            <a:r>
              <a:rPr dirty="0" spc="-5"/>
              <a:t>three types </a:t>
            </a:r>
            <a:r>
              <a:rPr dirty="0"/>
              <a:t>of  inversions </a:t>
            </a:r>
            <a:r>
              <a:rPr dirty="0" spc="-10"/>
              <a:t>with </a:t>
            </a:r>
            <a:r>
              <a:rPr dirty="0"/>
              <a:t>neat</a:t>
            </a:r>
            <a:r>
              <a:rPr dirty="0" spc="-40"/>
              <a:t> </a:t>
            </a:r>
            <a:r>
              <a:rPr dirty="0" spc="-5"/>
              <a:t>sketches.</a:t>
            </a:r>
          </a:p>
          <a:p>
            <a:pPr marL="356870" marR="5080" indent="-344805">
              <a:lnSpc>
                <a:spcPct val="100000"/>
              </a:lnSpc>
              <a:spcBef>
                <a:spcPts val="860"/>
              </a:spcBef>
            </a:pPr>
            <a:r>
              <a:rPr dirty="0"/>
              <a:t>Q2. What is </a:t>
            </a:r>
            <a:r>
              <a:rPr dirty="0" spc="-5"/>
              <a:t>power </a:t>
            </a:r>
            <a:r>
              <a:rPr dirty="0"/>
              <a:t>law of </a:t>
            </a:r>
            <a:r>
              <a:rPr dirty="0" spc="-5"/>
              <a:t>Deacon? </a:t>
            </a:r>
            <a:r>
              <a:rPr dirty="0"/>
              <a:t>What is  its</a:t>
            </a:r>
            <a:r>
              <a:rPr dirty="0" spc="-35"/>
              <a:t> </a:t>
            </a:r>
            <a:r>
              <a:rPr dirty="0"/>
              <a:t>use?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2111" y="1895855"/>
            <a:ext cx="149351" cy="149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3400" y="886967"/>
            <a:ext cx="8153400" cy="59710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83608" y="182570"/>
            <a:ext cx="5215255" cy="695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525395" algn="l"/>
              </a:tabLst>
            </a:pPr>
            <a:r>
              <a:rPr dirty="0" sz="4400" spc="-15"/>
              <a:t>Sum</a:t>
            </a:r>
            <a:r>
              <a:rPr dirty="0" sz="4400" spc="5"/>
              <a:t>m</a:t>
            </a:r>
            <a:r>
              <a:rPr dirty="0" sz="4400" spc="-5"/>
              <a:t>er</a:t>
            </a:r>
            <a:r>
              <a:rPr dirty="0" sz="4400"/>
              <a:t>	</a:t>
            </a:r>
            <a:r>
              <a:rPr dirty="0" sz="4400" spc="-10"/>
              <a:t>Inver</a:t>
            </a:r>
            <a:r>
              <a:rPr dirty="0" sz="4400" spc="-25"/>
              <a:t>s</a:t>
            </a:r>
            <a:r>
              <a:rPr dirty="0" sz="4400" spc="-5"/>
              <a:t>ion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5"/>
              <a:t>Prof S S </a:t>
            </a:r>
            <a:r>
              <a:rPr dirty="0" spc="-30"/>
              <a:t>Jahagirdar,</a:t>
            </a:r>
            <a:r>
              <a:rPr dirty="0" spc="35"/>
              <a:t> </a:t>
            </a:r>
            <a:r>
              <a:rPr dirty="0" spc="-10"/>
              <a:t>NKOCET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dirty="0" spc="-5"/>
              <a:t>29</a:t>
            </a:fld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2111" y="1895855"/>
            <a:ext cx="149351" cy="149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04800" y="1066800"/>
            <a:ext cx="8458200" cy="579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64575" y="106153"/>
            <a:ext cx="4768850" cy="695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400" spc="-10"/>
              <a:t>Winter</a:t>
            </a:r>
            <a:r>
              <a:rPr dirty="0" sz="4400" spc="-70"/>
              <a:t> </a:t>
            </a:r>
            <a:r>
              <a:rPr dirty="0" sz="4400" spc="-10"/>
              <a:t>Inversion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5"/>
              <a:t>Prof S S </a:t>
            </a:r>
            <a:r>
              <a:rPr dirty="0" spc="-30"/>
              <a:t>Jahagirdar,</a:t>
            </a:r>
            <a:r>
              <a:rPr dirty="0" spc="35"/>
              <a:t> </a:t>
            </a:r>
            <a:r>
              <a:rPr dirty="0" spc="-10"/>
              <a:t>NKOCET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dirty="0" spc="-5"/>
              <a:t>29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2111" y="1895855"/>
            <a:ext cx="149351" cy="149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65960" y="152400"/>
            <a:ext cx="4709160" cy="670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5"/>
              <a:t>Prof S S </a:t>
            </a:r>
            <a:r>
              <a:rPr dirty="0" spc="-30"/>
              <a:t>Jahagirdar,</a:t>
            </a:r>
            <a:r>
              <a:rPr dirty="0" spc="35"/>
              <a:t> </a:t>
            </a:r>
            <a:r>
              <a:rPr dirty="0" spc="-10"/>
              <a:t>NKOCET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04160" y="6586048"/>
            <a:ext cx="121920" cy="2393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dirty="0" sz="1400" spc="-5">
                <a:latin typeface="Tahoma"/>
                <a:cs typeface="Tahoma"/>
              </a:rPr>
              <a:t>4</a:t>
            </a:fld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9064" y="1892807"/>
            <a:ext cx="155448" cy="155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18034" y="831830"/>
            <a:ext cx="4599940" cy="695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400" spc="-5" b="0">
                <a:solidFill>
                  <a:srgbClr val="0000FF"/>
                </a:solidFill>
                <a:latin typeface="Tahoma"/>
                <a:cs typeface="Tahoma"/>
              </a:rPr>
              <a:t>The Air </a:t>
            </a:r>
            <a:r>
              <a:rPr dirty="0" sz="4400" spc="-10" b="0">
                <a:solidFill>
                  <a:srgbClr val="0000FF"/>
                </a:solidFill>
                <a:latin typeface="Tahoma"/>
                <a:cs typeface="Tahoma"/>
              </a:rPr>
              <a:t>Gets</a:t>
            </a:r>
            <a:r>
              <a:rPr dirty="0" sz="4400" spc="-75" b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4400" spc="-10" b="0">
                <a:latin typeface="Tahoma"/>
                <a:cs typeface="Tahoma"/>
              </a:rPr>
              <a:t>Dirty!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67255" y="1993392"/>
            <a:ext cx="5812536" cy="3742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5"/>
              <a:t>Prof S S </a:t>
            </a:r>
            <a:r>
              <a:rPr dirty="0" spc="-30"/>
              <a:t>Jahagirdar,</a:t>
            </a:r>
            <a:r>
              <a:rPr dirty="0" spc="35"/>
              <a:t> </a:t>
            </a:r>
            <a:r>
              <a:rPr dirty="0" spc="-10"/>
              <a:t>NKOCET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04160" y="6586048"/>
            <a:ext cx="121920" cy="2393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dirty="0" sz="1400" spc="-5">
                <a:latin typeface="Tahoma"/>
                <a:cs typeface="Tahoma"/>
              </a:rPr>
              <a:t>4</a:t>
            </a:fld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9064" y="1892807"/>
            <a:ext cx="155448" cy="155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19971" y="831830"/>
            <a:ext cx="2795905" cy="695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400" spc="-5"/>
              <a:t>Real</a:t>
            </a:r>
            <a:r>
              <a:rPr dirty="0" sz="4400"/>
              <a:t> </a:t>
            </a:r>
            <a:r>
              <a:rPr dirty="0" sz="4400" spc="-10" b="0">
                <a:latin typeface="Tahoma"/>
                <a:cs typeface="Tahoma"/>
              </a:rPr>
              <a:t>Dirty!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54480" y="1600200"/>
            <a:ext cx="6035040" cy="4526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5"/>
              <a:t>Prof S S </a:t>
            </a:r>
            <a:r>
              <a:rPr dirty="0" spc="-30"/>
              <a:t>Jahagirdar,</a:t>
            </a:r>
            <a:r>
              <a:rPr dirty="0" spc="35"/>
              <a:t> </a:t>
            </a:r>
            <a:r>
              <a:rPr dirty="0" spc="-10"/>
              <a:t>NKOCET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04160" y="6586048"/>
            <a:ext cx="121920" cy="2393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dirty="0" sz="1400" spc="-5">
                <a:latin typeface="Tahoma"/>
                <a:cs typeface="Tahoma"/>
              </a:rPr>
              <a:t>4</a:t>
            </a:fld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9064" y="1892807"/>
            <a:ext cx="155448" cy="155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87582" y="831830"/>
            <a:ext cx="5661660" cy="695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400" spc="-5" b="0">
                <a:latin typeface="Tahoma"/>
                <a:cs typeface="Tahoma"/>
              </a:rPr>
              <a:t>Temperature</a:t>
            </a:r>
            <a:r>
              <a:rPr dirty="0" sz="4400" spc="-40" b="0">
                <a:latin typeface="Tahoma"/>
                <a:cs typeface="Tahoma"/>
              </a:rPr>
              <a:t> </a:t>
            </a:r>
            <a:r>
              <a:rPr dirty="0" sz="4400" spc="-10" b="0">
                <a:latin typeface="Tahoma"/>
                <a:cs typeface="Tahoma"/>
              </a:rPr>
              <a:t>Inversion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30096" y="1834895"/>
            <a:ext cx="6086856" cy="4056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5"/>
              <a:t>Prof S S </a:t>
            </a:r>
            <a:r>
              <a:rPr dirty="0" spc="-30"/>
              <a:t>Jahagirdar,</a:t>
            </a:r>
            <a:r>
              <a:rPr dirty="0" spc="35"/>
              <a:t> </a:t>
            </a:r>
            <a:r>
              <a:rPr dirty="0" spc="-10"/>
              <a:t>NKOCET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04160" y="6586048"/>
            <a:ext cx="121920" cy="2393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dirty="0" sz="1400" spc="-5">
                <a:latin typeface="Tahoma"/>
                <a:cs typeface="Tahoma"/>
              </a:rPr>
              <a:t>4</a:t>
            </a:fld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9064" y="1892807"/>
            <a:ext cx="155448" cy="155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7134" y="228092"/>
            <a:ext cx="2471420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000"/>
              <a:t>Inversion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78739" y="868324"/>
            <a:ext cx="8705850" cy="59556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6870" marR="5080" indent="-344170">
              <a:lnSpc>
                <a:spcPct val="100000"/>
              </a:lnSpc>
              <a:spcBef>
                <a:spcPts val="100"/>
              </a:spcBef>
              <a:buClr>
                <a:srgbClr val="FF63B1"/>
              </a:buClr>
              <a:buChar char="•"/>
              <a:tabLst>
                <a:tab pos="357505" algn="l"/>
              </a:tabLst>
            </a:pPr>
            <a:r>
              <a:rPr dirty="0" sz="3600" spc="-5">
                <a:latin typeface="Tahoma"/>
                <a:cs typeface="Tahoma"/>
              </a:rPr>
              <a:t>Inversion </a:t>
            </a:r>
            <a:r>
              <a:rPr dirty="0" sz="3600">
                <a:latin typeface="Tahoma"/>
                <a:cs typeface="Tahoma"/>
              </a:rPr>
              <a:t>is defined </a:t>
            </a:r>
            <a:r>
              <a:rPr dirty="0" sz="3600" spc="5">
                <a:latin typeface="Tahoma"/>
                <a:cs typeface="Tahoma"/>
              </a:rPr>
              <a:t>as </a:t>
            </a:r>
            <a:r>
              <a:rPr dirty="0" sz="3600">
                <a:latin typeface="Tahoma"/>
                <a:cs typeface="Tahoma"/>
              </a:rPr>
              <a:t>increase in  </a:t>
            </a:r>
            <a:r>
              <a:rPr dirty="0" sz="3600" spc="-5">
                <a:latin typeface="Tahoma"/>
                <a:cs typeface="Tahoma"/>
              </a:rPr>
              <a:t>temperature </a:t>
            </a:r>
            <a:r>
              <a:rPr dirty="0" sz="3600" spc="-10">
                <a:latin typeface="Tahoma"/>
                <a:cs typeface="Tahoma"/>
              </a:rPr>
              <a:t>with </a:t>
            </a:r>
            <a:r>
              <a:rPr dirty="0" sz="3600" spc="-5">
                <a:latin typeface="Tahoma"/>
                <a:cs typeface="Tahoma"/>
              </a:rPr>
              <a:t>respect to altitude. It </a:t>
            </a:r>
            <a:r>
              <a:rPr dirty="0" sz="3600">
                <a:latin typeface="Tahoma"/>
                <a:cs typeface="Tahoma"/>
              </a:rPr>
              <a:t>is  also </a:t>
            </a:r>
            <a:r>
              <a:rPr dirty="0" sz="3600" spc="-5">
                <a:latin typeface="Tahoma"/>
                <a:cs typeface="Tahoma"/>
              </a:rPr>
              <a:t>known </a:t>
            </a:r>
            <a:r>
              <a:rPr dirty="0" sz="3600" spc="5">
                <a:latin typeface="Tahoma"/>
                <a:cs typeface="Tahoma"/>
              </a:rPr>
              <a:t>as </a:t>
            </a:r>
            <a:r>
              <a:rPr dirty="0" sz="3600">
                <a:latin typeface="Tahoma"/>
                <a:cs typeface="Tahoma"/>
              </a:rPr>
              <a:t>negative lapse</a:t>
            </a:r>
            <a:r>
              <a:rPr dirty="0" sz="3600" spc="-80">
                <a:latin typeface="Tahoma"/>
                <a:cs typeface="Tahoma"/>
              </a:rPr>
              <a:t> </a:t>
            </a:r>
            <a:r>
              <a:rPr dirty="0" sz="3600" spc="-5">
                <a:latin typeface="Tahoma"/>
                <a:cs typeface="Tahoma"/>
              </a:rPr>
              <a:t>rate.</a:t>
            </a:r>
            <a:endParaRPr sz="3600">
              <a:latin typeface="Tahoma"/>
              <a:cs typeface="Tahoma"/>
            </a:endParaRPr>
          </a:p>
          <a:p>
            <a:pPr marL="356870" indent="-344170">
              <a:lnSpc>
                <a:spcPct val="100000"/>
              </a:lnSpc>
              <a:spcBef>
                <a:spcPts val="860"/>
              </a:spcBef>
              <a:buClr>
                <a:srgbClr val="FF63B1"/>
              </a:buClr>
              <a:buChar char="•"/>
              <a:tabLst>
                <a:tab pos="357505" algn="l"/>
              </a:tabLst>
            </a:pPr>
            <a:r>
              <a:rPr dirty="0" sz="3600">
                <a:latin typeface="Tahoma"/>
                <a:cs typeface="Tahoma"/>
              </a:rPr>
              <a:t>Two major </a:t>
            </a:r>
            <a:r>
              <a:rPr dirty="0" sz="3600" spc="-5">
                <a:latin typeface="Tahoma"/>
                <a:cs typeface="Tahoma"/>
              </a:rPr>
              <a:t>types </a:t>
            </a:r>
            <a:r>
              <a:rPr dirty="0" sz="3600">
                <a:latin typeface="Tahoma"/>
                <a:cs typeface="Tahoma"/>
              </a:rPr>
              <a:t>of</a:t>
            </a:r>
            <a:r>
              <a:rPr dirty="0" sz="3600" spc="-45">
                <a:latin typeface="Tahoma"/>
                <a:cs typeface="Tahoma"/>
              </a:rPr>
              <a:t> </a:t>
            </a:r>
            <a:r>
              <a:rPr dirty="0" sz="3600">
                <a:latin typeface="Tahoma"/>
                <a:cs typeface="Tahoma"/>
              </a:rPr>
              <a:t>inversion:</a:t>
            </a:r>
            <a:endParaRPr sz="3600">
              <a:latin typeface="Tahoma"/>
              <a:cs typeface="Tahoma"/>
            </a:endParaRPr>
          </a:p>
          <a:p>
            <a:pPr lvl="1" marL="984885" indent="-515620">
              <a:lnSpc>
                <a:spcPct val="100000"/>
              </a:lnSpc>
              <a:spcBef>
                <a:spcPts val="785"/>
              </a:spcBef>
              <a:buClr>
                <a:srgbClr val="FF822D"/>
              </a:buClr>
              <a:buAutoNum type="arabicPeriod"/>
              <a:tabLst>
                <a:tab pos="985519" algn="l"/>
              </a:tabLst>
            </a:pPr>
            <a:r>
              <a:rPr dirty="0" sz="3200" spc="-10" b="1">
                <a:solidFill>
                  <a:srgbClr val="0000FF"/>
                </a:solidFill>
                <a:latin typeface="Tahoma"/>
                <a:cs typeface="Tahoma"/>
              </a:rPr>
              <a:t>Subsidence</a:t>
            </a:r>
            <a:r>
              <a:rPr dirty="0" sz="3200" spc="40" b="1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3200" spc="-10" b="1">
                <a:solidFill>
                  <a:srgbClr val="0000FF"/>
                </a:solidFill>
                <a:latin typeface="Tahoma"/>
                <a:cs typeface="Tahoma"/>
              </a:rPr>
              <a:t>Inversion</a:t>
            </a:r>
            <a:endParaRPr sz="3200">
              <a:latin typeface="Tahoma"/>
              <a:cs typeface="Tahoma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FF822D"/>
              </a:buClr>
              <a:buFont typeface="Tahoma"/>
              <a:buAutoNum type="arabicPeriod"/>
            </a:pPr>
            <a:endParaRPr sz="4650">
              <a:latin typeface="Times New Roman"/>
              <a:cs typeface="Times New Roman"/>
            </a:endParaRPr>
          </a:p>
          <a:p>
            <a:pPr lvl="1" marL="984885" indent="-515620">
              <a:lnSpc>
                <a:spcPct val="100000"/>
              </a:lnSpc>
              <a:buClr>
                <a:srgbClr val="FF822D"/>
              </a:buClr>
              <a:buAutoNum type="arabicPeriod"/>
              <a:tabLst>
                <a:tab pos="985519" algn="l"/>
              </a:tabLst>
            </a:pPr>
            <a:r>
              <a:rPr dirty="0" sz="3200" spc="-5" b="1">
                <a:solidFill>
                  <a:srgbClr val="0000FF"/>
                </a:solidFill>
                <a:latin typeface="Tahoma"/>
                <a:cs typeface="Tahoma"/>
              </a:rPr>
              <a:t>Radiation</a:t>
            </a:r>
            <a:r>
              <a:rPr dirty="0" sz="3200" spc="-35" b="1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3200" spc="-10" b="1">
                <a:solidFill>
                  <a:srgbClr val="0000FF"/>
                </a:solidFill>
                <a:latin typeface="Tahoma"/>
                <a:cs typeface="Tahoma"/>
              </a:rPr>
              <a:t>Inversion</a:t>
            </a:r>
            <a:endParaRPr sz="3200">
              <a:latin typeface="Tahoma"/>
              <a:cs typeface="Tahoma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FF822D"/>
              </a:buClr>
              <a:buFont typeface="Tahoma"/>
              <a:buAutoNum type="arabicPeriod"/>
            </a:pPr>
            <a:endParaRPr sz="4650">
              <a:latin typeface="Times New Roman"/>
              <a:cs typeface="Times New Roman"/>
            </a:endParaRPr>
          </a:p>
          <a:p>
            <a:pPr lvl="1" marL="984885" marR="1331595" indent="-515620">
              <a:lnSpc>
                <a:spcPct val="100000"/>
              </a:lnSpc>
              <a:buClr>
                <a:srgbClr val="FF822D"/>
              </a:buClr>
              <a:buAutoNum type="arabicPeriod"/>
              <a:tabLst>
                <a:tab pos="985519" algn="l"/>
              </a:tabLst>
            </a:pPr>
            <a:r>
              <a:rPr dirty="0" sz="3200" spc="-10" b="1">
                <a:solidFill>
                  <a:srgbClr val="0000FF"/>
                </a:solidFill>
                <a:latin typeface="Tahoma"/>
                <a:cs typeface="Tahoma"/>
              </a:rPr>
              <a:t>Combination of subsidence </a:t>
            </a:r>
            <a:r>
              <a:rPr dirty="0" sz="3200" spc="-5" b="1">
                <a:solidFill>
                  <a:srgbClr val="0000FF"/>
                </a:solidFill>
                <a:latin typeface="Tahoma"/>
                <a:cs typeface="Tahoma"/>
              </a:rPr>
              <a:t>and  radiation</a:t>
            </a:r>
            <a:endParaRPr sz="3200">
              <a:latin typeface="Tahoma"/>
              <a:cs typeface="Tahoma"/>
            </a:endParaRPr>
          </a:p>
          <a:p>
            <a:pPr algn="ctr" marR="19050">
              <a:lnSpc>
                <a:spcPts val="1655"/>
              </a:lnSpc>
            </a:pPr>
            <a:r>
              <a:rPr dirty="0" sz="1400" spc="-5">
                <a:latin typeface="Tahoma"/>
                <a:cs typeface="Tahoma"/>
              </a:rPr>
              <a:t>Prof S S </a:t>
            </a:r>
            <a:r>
              <a:rPr dirty="0" sz="1400" spc="-90">
                <a:latin typeface="Tahoma"/>
                <a:cs typeface="Tahoma"/>
              </a:rPr>
              <a:t>Jahag</a:t>
            </a:r>
            <a:r>
              <a:rPr dirty="0" sz="1400" spc="-90">
                <a:latin typeface="Arial"/>
                <a:cs typeface="Arial"/>
              </a:rPr>
              <a:t>8</a:t>
            </a:r>
            <a:r>
              <a:rPr dirty="0" sz="1400" spc="-90">
                <a:latin typeface="Tahoma"/>
                <a:cs typeface="Tahoma"/>
              </a:rPr>
              <a:t>irdar,</a:t>
            </a:r>
            <a:r>
              <a:rPr dirty="0" sz="1400" spc="5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NKOCET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2111" y="1895855"/>
            <a:ext cx="149351" cy="149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752600"/>
            <a:ext cx="9144000" cy="449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104160" y="6586134"/>
            <a:ext cx="121920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5">
                <a:latin typeface="Tahoma"/>
                <a:cs typeface="Tahoma"/>
              </a:rPr>
              <a:t>9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88210" y="6586134"/>
            <a:ext cx="2259330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5">
                <a:latin typeface="Tahoma"/>
                <a:cs typeface="Tahoma"/>
              </a:rPr>
              <a:t>Prof S S </a:t>
            </a:r>
            <a:r>
              <a:rPr dirty="0" sz="1400" spc="-30">
                <a:latin typeface="Tahoma"/>
                <a:cs typeface="Tahoma"/>
              </a:rPr>
              <a:t>Jahagirdar,</a:t>
            </a:r>
            <a:r>
              <a:rPr dirty="0" sz="1400" spc="3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NKOCET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184" y="639468"/>
            <a:ext cx="2496820" cy="88074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800" spc="-5" b="1">
                <a:latin typeface="Tahoma"/>
                <a:cs typeface="Tahoma"/>
              </a:rPr>
              <a:t>1.</a:t>
            </a:r>
            <a:r>
              <a:rPr dirty="0" sz="2800" spc="-80" b="1">
                <a:latin typeface="Tahoma"/>
                <a:cs typeface="Tahoma"/>
              </a:rPr>
              <a:t> </a:t>
            </a:r>
            <a:r>
              <a:rPr dirty="0" sz="2800" spc="-5" b="1">
                <a:latin typeface="Tahoma"/>
                <a:cs typeface="Tahoma"/>
              </a:rPr>
              <a:t>Subsidence  </a:t>
            </a:r>
            <a:r>
              <a:rPr dirty="0" sz="2800" b="1">
                <a:latin typeface="Tahoma"/>
                <a:cs typeface="Tahoma"/>
              </a:rPr>
              <a:t>inversion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55181" y="715784"/>
            <a:ext cx="2186305" cy="88074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800" spc="-5" b="1">
                <a:latin typeface="Tahoma"/>
                <a:cs typeface="Tahoma"/>
              </a:rPr>
              <a:t>2.</a:t>
            </a:r>
            <a:r>
              <a:rPr dirty="0" sz="2800" spc="-75" b="1">
                <a:latin typeface="Tahoma"/>
                <a:cs typeface="Tahoma"/>
              </a:rPr>
              <a:t> </a:t>
            </a:r>
            <a:r>
              <a:rPr dirty="0" sz="2800" spc="-5" b="1">
                <a:latin typeface="Tahoma"/>
                <a:cs typeface="Tahoma"/>
              </a:rPr>
              <a:t>Radiation  </a:t>
            </a:r>
            <a:r>
              <a:rPr dirty="0" sz="2800" b="1">
                <a:latin typeface="Tahoma"/>
                <a:cs typeface="Tahoma"/>
              </a:rPr>
              <a:t>inversion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793740" y="410971"/>
            <a:ext cx="3255010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3. </a:t>
            </a:r>
            <a:r>
              <a:rPr dirty="0" sz="2400" spc="-5"/>
              <a:t>Combination of  </a:t>
            </a:r>
            <a:r>
              <a:rPr dirty="0" sz="2400"/>
              <a:t>radiation and  </a:t>
            </a:r>
            <a:r>
              <a:rPr dirty="0" sz="2400" spc="-10"/>
              <a:t>Subsidence</a:t>
            </a:r>
            <a:r>
              <a:rPr dirty="0" sz="2400" spc="-15"/>
              <a:t> </a:t>
            </a:r>
            <a:r>
              <a:rPr dirty="0" sz="2400" spc="-10"/>
              <a:t>inversion</a:t>
            </a:r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2057400" y="5638800"/>
            <a:ext cx="304800" cy="265430"/>
          </a:xfrm>
          <a:custGeom>
            <a:avLst/>
            <a:gdLst/>
            <a:ahLst/>
            <a:cxnLst/>
            <a:rect l="l" t="t" r="r" b="b"/>
            <a:pathLst>
              <a:path w="304800" h="265429">
                <a:moveTo>
                  <a:pt x="304800" y="0"/>
                </a:moveTo>
                <a:lnTo>
                  <a:pt x="0" y="0"/>
                </a:lnTo>
                <a:lnTo>
                  <a:pt x="0" y="265175"/>
                </a:lnTo>
                <a:lnTo>
                  <a:pt x="304800" y="265175"/>
                </a:lnTo>
                <a:lnTo>
                  <a:pt x="304800" y="231647"/>
                </a:lnTo>
                <a:lnTo>
                  <a:pt x="54863" y="231647"/>
                </a:lnTo>
                <a:lnTo>
                  <a:pt x="54863" y="33528"/>
                </a:lnTo>
                <a:lnTo>
                  <a:pt x="304800" y="33528"/>
                </a:lnTo>
                <a:lnTo>
                  <a:pt x="304800" y="0"/>
                </a:lnTo>
                <a:close/>
              </a:path>
              <a:path w="304800" h="265429">
                <a:moveTo>
                  <a:pt x="304800" y="33528"/>
                </a:moveTo>
                <a:lnTo>
                  <a:pt x="54863" y="33528"/>
                </a:lnTo>
                <a:lnTo>
                  <a:pt x="252983" y="134112"/>
                </a:lnTo>
                <a:lnTo>
                  <a:pt x="54863" y="231647"/>
                </a:lnTo>
                <a:lnTo>
                  <a:pt x="304800" y="231647"/>
                </a:lnTo>
                <a:lnTo>
                  <a:pt x="304800" y="33528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112264" y="5672328"/>
            <a:ext cx="198120" cy="198120"/>
          </a:xfrm>
          <a:custGeom>
            <a:avLst/>
            <a:gdLst/>
            <a:ahLst/>
            <a:cxnLst/>
            <a:rect l="l" t="t" r="r" b="b"/>
            <a:pathLst>
              <a:path w="198119" h="198120">
                <a:moveTo>
                  <a:pt x="0" y="0"/>
                </a:moveTo>
                <a:lnTo>
                  <a:pt x="0" y="198120"/>
                </a:lnTo>
                <a:lnTo>
                  <a:pt x="198119" y="100584"/>
                </a:lnTo>
                <a:lnTo>
                  <a:pt x="0" y="0"/>
                </a:lnTo>
                <a:close/>
              </a:path>
            </a:pathLst>
          </a:custGeom>
          <a:solidFill>
            <a:srgbClr val="007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953000" y="5638800"/>
            <a:ext cx="304800" cy="265430"/>
          </a:xfrm>
          <a:custGeom>
            <a:avLst/>
            <a:gdLst/>
            <a:ahLst/>
            <a:cxnLst/>
            <a:rect l="l" t="t" r="r" b="b"/>
            <a:pathLst>
              <a:path w="304800" h="265429">
                <a:moveTo>
                  <a:pt x="304800" y="0"/>
                </a:moveTo>
                <a:lnTo>
                  <a:pt x="0" y="0"/>
                </a:lnTo>
                <a:lnTo>
                  <a:pt x="0" y="265175"/>
                </a:lnTo>
                <a:lnTo>
                  <a:pt x="304800" y="265175"/>
                </a:lnTo>
                <a:lnTo>
                  <a:pt x="304800" y="231647"/>
                </a:lnTo>
                <a:lnTo>
                  <a:pt x="54863" y="231647"/>
                </a:lnTo>
                <a:lnTo>
                  <a:pt x="54863" y="33528"/>
                </a:lnTo>
                <a:lnTo>
                  <a:pt x="304800" y="33528"/>
                </a:lnTo>
                <a:lnTo>
                  <a:pt x="304800" y="0"/>
                </a:lnTo>
                <a:close/>
              </a:path>
              <a:path w="304800" h="265429">
                <a:moveTo>
                  <a:pt x="304800" y="33528"/>
                </a:moveTo>
                <a:lnTo>
                  <a:pt x="54863" y="33528"/>
                </a:lnTo>
                <a:lnTo>
                  <a:pt x="252984" y="134112"/>
                </a:lnTo>
                <a:lnTo>
                  <a:pt x="54863" y="231647"/>
                </a:lnTo>
                <a:lnTo>
                  <a:pt x="304800" y="231647"/>
                </a:lnTo>
                <a:lnTo>
                  <a:pt x="304800" y="33528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007864" y="5672328"/>
            <a:ext cx="198120" cy="198120"/>
          </a:xfrm>
          <a:custGeom>
            <a:avLst/>
            <a:gdLst/>
            <a:ahLst/>
            <a:cxnLst/>
            <a:rect l="l" t="t" r="r" b="b"/>
            <a:pathLst>
              <a:path w="198120" h="198120">
                <a:moveTo>
                  <a:pt x="0" y="0"/>
                </a:moveTo>
                <a:lnTo>
                  <a:pt x="0" y="198120"/>
                </a:lnTo>
                <a:lnTo>
                  <a:pt x="198120" y="100584"/>
                </a:lnTo>
                <a:lnTo>
                  <a:pt x="0" y="0"/>
                </a:lnTo>
                <a:close/>
              </a:path>
            </a:pathLst>
          </a:custGeom>
          <a:solidFill>
            <a:srgbClr val="007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001000" y="5715000"/>
            <a:ext cx="304800" cy="265430"/>
          </a:xfrm>
          <a:custGeom>
            <a:avLst/>
            <a:gdLst/>
            <a:ahLst/>
            <a:cxnLst/>
            <a:rect l="l" t="t" r="r" b="b"/>
            <a:pathLst>
              <a:path w="304800" h="265429">
                <a:moveTo>
                  <a:pt x="304800" y="0"/>
                </a:moveTo>
                <a:lnTo>
                  <a:pt x="0" y="0"/>
                </a:lnTo>
                <a:lnTo>
                  <a:pt x="0" y="265175"/>
                </a:lnTo>
                <a:lnTo>
                  <a:pt x="304800" y="265175"/>
                </a:lnTo>
                <a:lnTo>
                  <a:pt x="304800" y="231647"/>
                </a:lnTo>
                <a:lnTo>
                  <a:pt x="54864" y="231647"/>
                </a:lnTo>
                <a:lnTo>
                  <a:pt x="54864" y="33528"/>
                </a:lnTo>
                <a:lnTo>
                  <a:pt x="304800" y="33528"/>
                </a:lnTo>
                <a:lnTo>
                  <a:pt x="304800" y="0"/>
                </a:lnTo>
                <a:close/>
              </a:path>
              <a:path w="304800" h="265429">
                <a:moveTo>
                  <a:pt x="304800" y="33528"/>
                </a:moveTo>
                <a:lnTo>
                  <a:pt x="54864" y="33528"/>
                </a:lnTo>
                <a:lnTo>
                  <a:pt x="252983" y="134112"/>
                </a:lnTo>
                <a:lnTo>
                  <a:pt x="54864" y="231647"/>
                </a:lnTo>
                <a:lnTo>
                  <a:pt x="304800" y="231647"/>
                </a:lnTo>
                <a:lnTo>
                  <a:pt x="304800" y="33528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055864" y="5748528"/>
            <a:ext cx="198120" cy="198120"/>
          </a:xfrm>
          <a:custGeom>
            <a:avLst/>
            <a:gdLst/>
            <a:ahLst/>
            <a:cxnLst/>
            <a:rect l="l" t="t" r="r" b="b"/>
            <a:pathLst>
              <a:path w="198120" h="198120">
                <a:moveTo>
                  <a:pt x="0" y="0"/>
                </a:moveTo>
                <a:lnTo>
                  <a:pt x="0" y="198120"/>
                </a:lnTo>
                <a:lnTo>
                  <a:pt x="198119" y="100584"/>
                </a:lnTo>
                <a:lnTo>
                  <a:pt x="0" y="0"/>
                </a:lnTo>
                <a:close/>
              </a:path>
            </a:pathLst>
          </a:custGeom>
          <a:solidFill>
            <a:srgbClr val="007A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SHAHID</dc:creator>
  <dcterms:created xsi:type="dcterms:W3CDTF">2018-07-25T09:55:27Z</dcterms:created>
  <dcterms:modified xsi:type="dcterms:W3CDTF">2018-07-25T09:55:27Z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2013-10-15T00:00:00Z</vt:filetime>
  </property>
  <property fmtid="{D5CDD505-2E9C-101B-9397-08002B2CF9AE}" pid="3" name="LastSaved">
    <vt:filetime>2018-07-25T00:00:00Z</vt:filetime>
  </property>
</Properties>
</file>